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372" r:id="rId2"/>
    <p:sldId id="497" r:id="rId3"/>
    <p:sldId id="504" r:id="rId4"/>
    <p:sldId id="499" r:id="rId5"/>
    <p:sldId id="500" r:id="rId6"/>
    <p:sldId id="501" r:id="rId7"/>
    <p:sldId id="502" r:id="rId8"/>
    <p:sldId id="505" r:id="rId9"/>
    <p:sldId id="556" r:id="rId10"/>
    <p:sldId id="538" r:id="rId11"/>
    <p:sldId id="539" r:id="rId12"/>
    <p:sldId id="540" r:id="rId13"/>
    <p:sldId id="541" r:id="rId14"/>
    <p:sldId id="542" r:id="rId15"/>
    <p:sldId id="543" r:id="rId16"/>
    <p:sldId id="426" r:id="rId17"/>
    <p:sldId id="428" r:id="rId18"/>
    <p:sldId id="429" r:id="rId19"/>
    <p:sldId id="506" r:id="rId20"/>
    <p:sldId id="432" r:id="rId21"/>
    <p:sldId id="544" r:id="rId22"/>
    <p:sldId id="431" r:id="rId23"/>
    <p:sldId id="526" r:id="rId24"/>
    <p:sldId id="511" r:id="rId25"/>
    <p:sldId id="553" r:id="rId26"/>
    <p:sldId id="430" r:id="rId27"/>
    <p:sldId id="434" r:id="rId28"/>
    <p:sldId id="492" r:id="rId29"/>
    <p:sldId id="510" r:id="rId30"/>
    <p:sldId id="509" r:id="rId31"/>
    <p:sldId id="436" r:id="rId32"/>
    <p:sldId id="491" r:id="rId33"/>
    <p:sldId id="488" r:id="rId34"/>
    <p:sldId id="437" r:id="rId35"/>
    <p:sldId id="513" r:id="rId36"/>
    <p:sldId id="551" r:id="rId37"/>
    <p:sldId id="552" r:id="rId38"/>
    <p:sldId id="439" r:id="rId39"/>
    <p:sldId id="483" r:id="rId40"/>
    <p:sldId id="441" r:id="rId41"/>
    <p:sldId id="522" r:id="rId42"/>
    <p:sldId id="442" r:id="rId43"/>
    <p:sldId id="444" r:id="rId44"/>
    <p:sldId id="520" r:id="rId45"/>
    <p:sldId id="528" r:id="rId46"/>
    <p:sldId id="530" r:id="rId47"/>
    <p:sldId id="529" r:id="rId48"/>
    <p:sldId id="548" r:id="rId49"/>
    <p:sldId id="549" r:id="rId50"/>
    <p:sldId id="550" r:id="rId51"/>
    <p:sldId id="416" r:id="rId52"/>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2">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ny Johnson" initials="DJ" lastIdx="3" clrIdx="0">
    <p:extLst/>
  </p:cmAuthor>
  <p:cmAuthor id="2" name="Lora Amedu" initials="LA" lastIdx="1" clrIdx="1">
    <p:extLst/>
  </p:cmAuthor>
  <p:cmAuthor id="3" name="Marlena M. Edwards" initials="MME" lastIdx="1" clrIdx="2">
    <p:extLst>
      <p:ext uri="{19B8F6BF-5375-455C-9EA6-DF929625EA0E}">
        <p15:presenceInfo xmlns:p15="http://schemas.microsoft.com/office/powerpoint/2012/main" userId="S-1-5-21-1856053756-1565420796-2044928816-172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5E83"/>
    <a:srgbClr val="2A5070"/>
    <a:srgbClr val="336699"/>
    <a:srgbClr val="3366CC"/>
    <a:srgbClr val="0066CC"/>
    <a:srgbClr val="315683"/>
    <a:srgbClr val="E762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85396" autoAdjust="0"/>
  </p:normalViewPr>
  <p:slideViewPr>
    <p:cSldViewPr>
      <p:cViewPr varScale="1">
        <p:scale>
          <a:sx n="116" d="100"/>
          <a:sy n="116" d="100"/>
        </p:scale>
        <p:origin x="552" y="78"/>
      </p:cViewPr>
      <p:guideLst>
        <p:guide orient="horz" pos="187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186"/>
    </p:cViewPr>
  </p:sorterViewPr>
  <p:notesViewPr>
    <p:cSldViewPr>
      <p:cViewPr varScale="1">
        <p:scale>
          <a:sx n="81" d="100"/>
          <a:sy n="81" d="100"/>
        </p:scale>
        <p:origin x="-1998" y="-96"/>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8-11-15T10:24:23.720" idx="1">
    <p:pos x="10" y="10"/>
    <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742"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513" y="0"/>
            <a:ext cx="2982742" cy="465138"/>
          </a:xfrm>
          <a:prstGeom prst="rect">
            <a:avLst/>
          </a:prstGeom>
        </p:spPr>
        <p:txBody>
          <a:bodyPr vert="horz" lIns="91440" tIns="45720" rIns="91440" bIns="45720" rtlCol="0"/>
          <a:lstStyle>
            <a:lvl1pPr algn="r">
              <a:defRPr sz="1200"/>
            </a:lvl1pPr>
          </a:lstStyle>
          <a:p>
            <a:fld id="{DB6931CB-9423-4F60-A0A1-57206D4F13C2}" type="datetimeFigureOut">
              <a:rPr lang="en-US" smtClean="0"/>
              <a:t>11/15/2018</a:t>
            </a:fld>
            <a:endParaRPr lang="en-US"/>
          </a:p>
        </p:txBody>
      </p:sp>
      <p:sp>
        <p:nvSpPr>
          <p:cNvPr id="4" name="Footer Placeholder 3"/>
          <p:cNvSpPr>
            <a:spLocks noGrp="1"/>
          </p:cNvSpPr>
          <p:nvPr>
            <p:ph type="ftr" sz="quarter" idx="2"/>
          </p:nvPr>
        </p:nvSpPr>
        <p:spPr>
          <a:xfrm>
            <a:off x="1" y="8829675"/>
            <a:ext cx="2982742"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513" y="8829675"/>
            <a:ext cx="2982742" cy="465138"/>
          </a:xfrm>
          <a:prstGeom prst="rect">
            <a:avLst/>
          </a:prstGeom>
        </p:spPr>
        <p:txBody>
          <a:bodyPr vert="horz" lIns="91440" tIns="45720" rIns="91440" bIns="45720" rtlCol="0" anchor="b"/>
          <a:lstStyle>
            <a:lvl1pPr algn="r">
              <a:defRPr sz="1200"/>
            </a:lvl1pPr>
          </a:lstStyle>
          <a:p>
            <a:fld id="{770317B1-EF4D-41E2-A570-D6606FA906A6}" type="slidenum">
              <a:rPr lang="en-US" smtClean="0"/>
              <a:t>‹#›</a:t>
            </a:fld>
            <a:endParaRPr lang="en-US"/>
          </a:p>
        </p:txBody>
      </p:sp>
    </p:spTree>
    <p:extLst>
      <p:ext uri="{BB962C8B-B14F-4D97-AF65-F5344CB8AC3E}">
        <p14:creationId xmlns:p14="http://schemas.microsoft.com/office/powerpoint/2010/main" val="24803875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742"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97513" y="0"/>
            <a:ext cx="2982742" cy="465138"/>
          </a:xfrm>
          <a:prstGeom prst="rect">
            <a:avLst/>
          </a:prstGeom>
        </p:spPr>
        <p:txBody>
          <a:bodyPr vert="horz" lIns="91440" tIns="45720" rIns="91440" bIns="45720" rtlCol="0"/>
          <a:lstStyle>
            <a:lvl1pPr algn="r">
              <a:defRPr sz="1200"/>
            </a:lvl1pPr>
          </a:lstStyle>
          <a:p>
            <a:fld id="{CF1AAF84-86E8-46F7-B6EB-9EA5F7665E00}" type="datetimeFigureOut">
              <a:rPr lang="en-US" smtClean="0"/>
              <a:t>11/15/2018</a:t>
            </a:fld>
            <a:endParaRPr lang="en-US"/>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805" y="4416426"/>
            <a:ext cx="5504204"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5"/>
            <a:ext cx="2982742"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97513" y="8829675"/>
            <a:ext cx="2982742" cy="465138"/>
          </a:xfrm>
          <a:prstGeom prst="rect">
            <a:avLst/>
          </a:prstGeom>
        </p:spPr>
        <p:txBody>
          <a:bodyPr vert="horz" lIns="91440" tIns="45720" rIns="91440" bIns="45720" rtlCol="0" anchor="b"/>
          <a:lstStyle>
            <a:lvl1pPr algn="r">
              <a:defRPr sz="1200"/>
            </a:lvl1pPr>
          </a:lstStyle>
          <a:p>
            <a:fld id="{F5ABD593-0236-427C-BAAA-15BC84449F66}" type="slidenum">
              <a:rPr lang="en-US" smtClean="0"/>
              <a:t>‹#›</a:t>
            </a:fld>
            <a:endParaRPr lang="en-US"/>
          </a:p>
        </p:txBody>
      </p:sp>
    </p:spTree>
    <p:extLst>
      <p:ext uri="{BB962C8B-B14F-4D97-AF65-F5344CB8AC3E}">
        <p14:creationId xmlns:p14="http://schemas.microsoft.com/office/powerpoint/2010/main" val="847264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u="sng" dirty="0"/>
              <a:t>Danny:</a:t>
            </a:r>
            <a:r>
              <a:rPr lang="en-US" sz="1100" baseline="0" dirty="0"/>
              <a:t> welcome the class</a:t>
            </a:r>
          </a:p>
          <a:p>
            <a:endParaRPr lang="en-US" sz="110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rPr>
              <a:t>- The Metropolitan North Georgia Water Planning District is partnering with the Department of Public Health and metro Atlanta water utilities</a:t>
            </a:r>
            <a:r>
              <a:rPr lang="en-US" sz="1100" kern="1200" baseline="0" dirty="0">
                <a:solidFill>
                  <a:schemeClr val="tx1"/>
                </a:solidFill>
                <a:effectLst/>
              </a:rPr>
              <a:t> </a:t>
            </a:r>
            <a:r>
              <a:rPr lang="en-US" sz="1100" kern="1200" dirty="0">
                <a:solidFill>
                  <a:schemeClr val="tx1"/>
                </a:solidFill>
                <a:effectLst/>
              </a:rPr>
              <a:t>to educate real estate professionals and the public on septic systems and water quality issues.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rPr>
              <a:t>- We have</a:t>
            </a:r>
            <a:r>
              <a:rPr lang="en-US" sz="1100" kern="1200" baseline="0" dirty="0">
                <a:solidFill>
                  <a:schemeClr val="tx1"/>
                </a:solidFill>
                <a:effectLst/>
              </a:rPr>
              <a:t> created this training because we </a:t>
            </a:r>
            <a:r>
              <a:rPr lang="en-US" sz="1100" kern="1200" dirty="0">
                <a:solidFill>
                  <a:schemeClr val="tx1"/>
                </a:solidFill>
                <a:effectLst/>
              </a:rPr>
              <a:t>recognize that the public benefits from working with real estate professionals who can explain septic systems and water quality issues that affect their properties, and who can provide reliable resources to them. </a:t>
            </a:r>
          </a:p>
        </p:txBody>
      </p:sp>
      <p:sp>
        <p:nvSpPr>
          <p:cNvPr id="4" name="Slide Number Placeholder 3"/>
          <p:cNvSpPr>
            <a:spLocks noGrp="1"/>
          </p:cNvSpPr>
          <p:nvPr>
            <p:ph type="sldNum" sz="quarter" idx="10"/>
          </p:nvPr>
        </p:nvSpPr>
        <p:spPr/>
        <p:txBody>
          <a:bodyPr/>
          <a:lstStyle/>
          <a:p>
            <a:fld id="{F5ABD593-0236-427C-BAAA-15BC84449F66}" type="slidenum">
              <a:rPr lang="en-US" smtClean="0"/>
              <a:t>1</a:t>
            </a:fld>
            <a:endParaRPr lang="en-US"/>
          </a:p>
        </p:txBody>
      </p:sp>
    </p:spTree>
    <p:extLst>
      <p:ext uri="{BB962C8B-B14F-4D97-AF65-F5344CB8AC3E}">
        <p14:creationId xmlns:p14="http://schemas.microsoft.com/office/powerpoint/2010/main" val="1971744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1" i="0" u="sng" kern="1200" baseline="0" dirty="0">
                <a:solidFill>
                  <a:schemeClr val="tx1"/>
                </a:solidFill>
                <a:effectLst/>
                <a:latin typeface="+mn-lt"/>
                <a:ea typeface="+mn-ea"/>
                <a:cs typeface="+mn-cs"/>
              </a:rPr>
              <a:t>Ben:</a:t>
            </a:r>
          </a:p>
          <a:p>
            <a:pPr marL="171450" indent="-171450">
              <a:buFontTx/>
              <a:buChar char="-"/>
            </a:pPr>
            <a:r>
              <a:rPr lang="en-US" sz="1200" b="0" i="0" kern="1200" baseline="0" dirty="0">
                <a:solidFill>
                  <a:schemeClr val="tx1"/>
                </a:solidFill>
                <a:effectLst/>
                <a:latin typeface="+mn-lt"/>
                <a:ea typeface="+mn-ea"/>
                <a:cs typeface="+mn-cs"/>
              </a:rPr>
              <a:t>Maintaining a septic system is good for the environment and we saw the potential pollution that can be created when a homeowner does not maintain their system.</a:t>
            </a:r>
          </a:p>
          <a:p>
            <a:pPr marL="171450" indent="-171450">
              <a:buFontTx/>
              <a:buChar char="-"/>
            </a:pPr>
            <a:r>
              <a:rPr lang="en-US" sz="1200" b="0" i="0" kern="1200" baseline="0" dirty="0">
                <a:solidFill>
                  <a:schemeClr val="tx1"/>
                </a:solidFill>
                <a:effectLst/>
                <a:latin typeface="+mn-lt"/>
                <a:ea typeface="+mn-ea"/>
                <a:cs typeface="+mn-cs"/>
              </a:rPr>
              <a:t>Now we are going to phase into water quality and water conservation around the home</a:t>
            </a:r>
          </a:p>
          <a:p>
            <a:pPr marL="171450" indent="-171450">
              <a:buFontTx/>
              <a:buChar char="-"/>
            </a:pPr>
            <a:endParaRPr lang="en-US" sz="1200" b="0" i="0" kern="1200" baseline="0" dirty="0">
              <a:solidFill>
                <a:schemeClr val="tx1"/>
              </a:solidFill>
              <a:effectLst/>
              <a:latin typeface="+mn-lt"/>
              <a:ea typeface="+mn-ea"/>
              <a:cs typeface="+mn-cs"/>
            </a:endParaRPr>
          </a:p>
          <a:p>
            <a:pPr marL="0" indent="0">
              <a:buFontTx/>
              <a:buNone/>
            </a:pPr>
            <a:r>
              <a:rPr lang="en-US" sz="1200" b="1" i="0" kern="1200" baseline="0" dirty="0">
                <a:solidFill>
                  <a:schemeClr val="tx1"/>
                </a:solidFill>
                <a:effectLst/>
                <a:latin typeface="+mn-lt"/>
                <a:ea typeface="+mn-ea"/>
                <a:cs typeface="+mn-cs"/>
              </a:rPr>
              <a:t>25 minutes for this section</a:t>
            </a:r>
          </a:p>
        </p:txBody>
      </p:sp>
      <p:sp>
        <p:nvSpPr>
          <p:cNvPr id="4" name="Slide Number Placeholder 3"/>
          <p:cNvSpPr>
            <a:spLocks noGrp="1"/>
          </p:cNvSpPr>
          <p:nvPr>
            <p:ph type="sldNum" sz="quarter" idx="10"/>
          </p:nvPr>
        </p:nvSpPr>
        <p:spPr/>
        <p:txBody>
          <a:bodyPr/>
          <a:lstStyle/>
          <a:p>
            <a:fld id="{F5ABD593-0236-427C-BAAA-15BC84449F66}" type="slidenum">
              <a:rPr lang="en-US" smtClean="0"/>
              <a:t>10</a:t>
            </a:fld>
            <a:endParaRPr lang="en-US"/>
          </a:p>
        </p:txBody>
      </p:sp>
    </p:spTree>
    <p:extLst>
      <p:ext uri="{BB962C8B-B14F-4D97-AF65-F5344CB8AC3E}">
        <p14:creationId xmlns:p14="http://schemas.microsoft.com/office/powerpoint/2010/main" val="1875066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Ben:</a:t>
            </a:r>
          </a:p>
          <a:p>
            <a:pPr marL="171450" indent="-171450">
              <a:buFontTx/>
              <a:buChar char="-"/>
            </a:pPr>
            <a:r>
              <a:rPr lang="en-US" b="0" u="none" baseline="0" dirty="0"/>
              <a:t>What is the water cycle? – It is the natural cycle of the water we have on our planet. Basically, water precipitates in the form of rain or what we call stormwater and some is absorbed into the ground while the rest runs down streams into lakes and oceans, evaporates and precipitates again starting the cycle over. </a:t>
            </a:r>
          </a:p>
          <a:p>
            <a:pPr marL="171450" indent="-171450">
              <a:buFontTx/>
              <a:buChar char="-"/>
            </a:pPr>
            <a:r>
              <a:rPr lang="en-US" b="0" u="none" baseline="0" dirty="0"/>
              <a:t>However, when you introduce development and urbanization the cycle is altered. Development increases impervious cover (roofs, paved roads, parking lots etc.) and concentrates human activity which results in decreased ground water recharge and increased stormwater contact with pollutants. This stormwater picks up pollution like fertilizers, pesticides, pet waste, motor oils/fluids, trash, dirt, bacteria and so forth. Additionally, water flows faster across impervious surface thereby increasing the velocity of water runoff which increases erosion and sedimentation once stormwater reaches natural features. </a:t>
            </a:r>
          </a:p>
          <a:p>
            <a:pPr marL="0" indent="0">
              <a:buFontTx/>
              <a:buNone/>
            </a:pPr>
            <a:endParaRPr lang="en-US" b="0" u="none" baseline="0" dirty="0"/>
          </a:p>
          <a:p>
            <a:pPr marL="171450" indent="-171450">
              <a:buFontTx/>
              <a:buChar char="-"/>
            </a:pPr>
            <a:r>
              <a:rPr lang="en-US" baseline="0" dirty="0"/>
              <a:t>Stormwater pollution is considered nonpoint source pollution because it’s not from a single point, but from the entire watershed.</a:t>
            </a:r>
          </a:p>
          <a:p>
            <a:pPr marL="171450" indent="-171450">
              <a:buFontTx/>
              <a:buChar char="-"/>
            </a:pPr>
            <a:r>
              <a:rPr lang="en-US" baseline="0" dirty="0"/>
              <a:t>The Metro Water District, tries to prevent stormwater pollution by creating different ordinances and strategies for local governments in the metro Atlanta area. And of course we as the Fayette county government have our own stormwater ordinances that regulate construction and post construction stormwater as well as prevention of illicit discharges to the county stormwater system. </a:t>
            </a:r>
          </a:p>
        </p:txBody>
      </p:sp>
      <p:sp>
        <p:nvSpPr>
          <p:cNvPr id="4" name="Slide Number Placeholder 3"/>
          <p:cNvSpPr>
            <a:spLocks noGrp="1"/>
          </p:cNvSpPr>
          <p:nvPr>
            <p:ph type="sldNum" sz="quarter" idx="10"/>
          </p:nvPr>
        </p:nvSpPr>
        <p:spPr/>
        <p:txBody>
          <a:bodyPr/>
          <a:lstStyle/>
          <a:p>
            <a:fld id="{F5ABD593-0236-427C-BAAA-15BC84449F66}" type="slidenum">
              <a:rPr lang="en-US" smtClean="0"/>
              <a:t>11</a:t>
            </a:fld>
            <a:endParaRPr lang="en-US"/>
          </a:p>
        </p:txBody>
      </p:sp>
    </p:spTree>
    <p:extLst>
      <p:ext uri="{BB962C8B-B14F-4D97-AF65-F5344CB8AC3E}">
        <p14:creationId xmlns:p14="http://schemas.microsoft.com/office/powerpoint/2010/main" val="997363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0" y="304800"/>
            <a:ext cx="4648200" cy="3486150"/>
          </a:xfrm>
        </p:spPr>
      </p:sp>
      <p:sp>
        <p:nvSpPr>
          <p:cNvPr id="3" name="Notes Placeholder 2"/>
          <p:cNvSpPr>
            <a:spLocks noGrp="1"/>
          </p:cNvSpPr>
          <p:nvPr>
            <p:ph type="body" idx="1"/>
          </p:nvPr>
        </p:nvSpPr>
        <p:spPr>
          <a:xfrm>
            <a:off x="673221" y="4114801"/>
            <a:ext cx="5504204" cy="4183063"/>
          </a:xfrm>
        </p:spPr>
        <p:txBody>
          <a:bodyPr/>
          <a:lstStyle/>
          <a:p>
            <a:r>
              <a:rPr lang="en-US" b="1" u="sng" dirty="0"/>
              <a:t>Ben:</a:t>
            </a:r>
          </a:p>
          <a:p>
            <a:pPr marL="171450" indent="-171450">
              <a:buFontTx/>
              <a:buChar char="-"/>
            </a:pPr>
            <a:r>
              <a:rPr lang="en-US" b="0" u="none" dirty="0"/>
              <a:t>Let’s take a look at</a:t>
            </a:r>
            <a:r>
              <a:rPr lang="en-US" b="0" u="none" baseline="0" dirty="0"/>
              <a:t> a few of these ordinances and practices that protect water quality by the local governments in the North Metro District. </a:t>
            </a:r>
          </a:p>
          <a:p>
            <a:r>
              <a:rPr lang="en-US" b="0" u="none" dirty="0"/>
              <a:t>Tree ordinances:</a:t>
            </a:r>
          </a:p>
          <a:p>
            <a:pPr marL="171450" indent="-171450">
              <a:buFontTx/>
              <a:buChar char="-"/>
            </a:pPr>
            <a:r>
              <a:rPr lang="en-US" b="0" u="none" baseline="0" dirty="0"/>
              <a:t>There are local tree ordinances in our region that you may already be familiar with.</a:t>
            </a:r>
          </a:p>
          <a:p>
            <a:pPr marL="171450" indent="-171450">
              <a:buFontTx/>
              <a:buChar char="-"/>
            </a:pPr>
            <a:r>
              <a:rPr lang="en-US" b="0" u="none" baseline="0" dirty="0"/>
              <a:t>The purpose of a tree ordinance is to f</a:t>
            </a:r>
            <a:r>
              <a:rPr lang="en-US" baseline="0" dirty="0"/>
              <a:t>acilitate the protection of trees and their replacement</a:t>
            </a:r>
          </a:p>
          <a:p>
            <a:pPr marL="171450" indent="-171450">
              <a:buFontTx/>
              <a:buChar char="-"/>
            </a:pPr>
            <a:r>
              <a:rPr lang="en-US" baseline="0" dirty="0"/>
              <a:t>Tree root system reduces soil erosion and stormwater runoff which decreases sedimentation problems and improves water quality</a:t>
            </a:r>
          </a:p>
          <a:p>
            <a:pPr marL="171450" indent="-171450">
              <a:buFontTx/>
              <a:buChar char="-"/>
            </a:pPr>
            <a:r>
              <a:rPr lang="en-US" baseline="0" dirty="0"/>
              <a:t>Trees enhance the natural function of streams and related buffers</a:t>
            </a:r>
          </a:p>
          <a:p>
            <a:pPr marL="171450" indent="-171450">
              <a:buFontTx/>
              <a:buChar char="-"/>
            </a:pPr>
            <a:r>
              <a:rPr lang="en-US" baseline="0" dirty="0"/>
              <a:t>Having an ordinance prevents clear cutting and ensures trees are properly replanted if a tree is lost</a:t>
            </a:r>
          </a:p>
          <a:p>
            <a:pPr marL="171450" indent="-171450">
              <a:buFontTx/>
              <a:buChar char="-"/>
            </a:pPr>
            <a:r>
              <a:rPr lang="en-US" baseline="0" dirty="0"/>
              <a:t>Advise your homeowners to contact the county arborist before removing trees on their property (Environmental Management for Fayette County)</a:t>
            </a:r>
          </a:p>
          <a:p>
            <a:pPr marL="171450" indent="-171450">
              <a:buFontTx/>
              <a:buChar char="-"/>
            </a:pPr>
            <a:r>
              <a:rPr lang="en-US" baseline="0" dirty="0"/>
              <a:t>Trees can also add aesthetic and economic value to properties</a:t>
            </a:r>
          </a:p>
          <a:p>
            <a:pPr marL="0" indent="0">
              <a:buFontTx/>
              <a:buNone/>
            </a:pPr>
            <a:r>
              <a:rPr lang="en-US" baseline="0" dirty="0"/>
              <a:t>  Stream Buffers:</a:t>
            </a:r>
          </a:p>
          <a:p>
            <a:pPr marL="171450" indent="-171450">
              <a:buFontTx/>
              <a:buChar char="-"/>
            </a:pPr>
            <a:r>
              <a:rPr lang="en-US" sz="1200" b="0" i="0" kern="1200" dirty="0">
                <a:solidFill>
                  <a:schemeClr val="tx1"/>
                </a:solidFill>
                <a:effectLst/>
                <a:latin typeface="+mn-lt"/>
                <a:ea typeface="+mn-ea"/>
                <a:cs typeface="+mn-cs"/>
              </a:rPr>
              <a:t>The state of Georgia requires that a 25-foot buffer be maintained between the edge of a stream and any new development.  </a:t>
            </a:r>
          </a:p>
          <a:p>
            <a:pPr marL="171450" indent="-171450">
              <a:buFontTx/>
              <a:buChar char="-"/>
            </a:pPr>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local governments in the 15 county metro Atlanta area r</a:t>
            </a:r>
            <a:r>
              <a:rPr lang="en-US" sz="1200" b="0" i="0" kern="1200" dirty="0">
                <a:solidFill>
                  <a:schemeClr val="tx1"/>
                </a:solidFill>
                <a:effectLst/>
                <a:latin typeface="+mn-lt"/>
                <a:ea typeface="+mn-ea"/>
                <a:cs typeface="+mn-cs"/>
              </a:rPr>
              <a:t>equire an additional 50 feet of buffer (for a total of 75 feet).  </a:t>
            </a:r>
          </a:p>
          <a:p>
            <a:pPr marL="171450" indent="-171450">
              <a:buFontTx/>
              <a:buChar char="-"/>
            </a:pPr>
            <a:r>
              <a:rPr lang="en-US" sz="1200" b="0" i="0" kern="1200" dirty="0">
                <a:solidFill>
                  <a:schemeClr val="tx1"/>
                </a:solidFill>
                <a:effectLst/>
                <a:latin typeface="+mn-lt"/>
                <a:ea typeface="+mn-ea"/>
                <a:cs typeface="+mn-cs"/>
              </a:rPr>
              <a:t>Vegetated buffers near streams provide for filtration of storm water runoff, shade water in streams, and allow wildlife a critical corridor for moving throughout an ecosystem.  </a:t>
            </a:r>
          </a:p>
          <a:p>
            <a:pPr marL="171450" indent="-171450">
              <a:buFontTx/>
              <a:buChar char="-"/>
            </a:pPr>
            <a:r>
              <a:rPr lang="en-US" sz="1200" b="0" i="0" kern="1200" dirty="0">
                <a:solidFill>
                  <a:schemeClr val="tx1"/>
                </a:solidFill>
                <a:effectLst/>
                <a:latin typeface="+mn-lt"/>
                <a:ea typeface="+mn-ea"/>
                <a:cs typeface="+mn-cs"/>
              </a:rPr>
              <a:t>Please</a:t>
            </a:r>
            <a:r>
              <a:rPr lang="en-US" sz="1200" b="0" i="0" kern="1200" baseline="0" dirty="0">
                <a:solidFill>
                  <a:schemeClr val="tx1"/>
                </a:solidFill>
                <a:effectLst/>
                <a:latin typeface="+mn-lt"/>
                <a:ea typeface="+mn-ea"/>
                <a:cs typeface="+mn-cs"/>
              </a:rPr>
              <a:t> contact the county if a homeowner has a</a:t>
            </a:r>
            <a:r>
              <a:rPr lang="en-US" sz="1200" b="0" i="0" kern="1200" dirty="0">
                <a:solidFill>
                  <a:schemeClr val="tx1"/>
                </a:solidFill>
                <a:effectLst/>
                <a:latin typeface="+mn-lt"/>
                <a:ea typeface="+mn-ea"/>
                <a:cs typeface="+mn-cs"/>
              </a:rPr>
              <a:t>ny proposed development in the buffer. Fayette County has much larger setbacks and buffers than</a:t>
            </a:r>
            <a:r>
              <a:rPr lang="en-US" sz="1200" b="0" i="0" kern="1200" baseline="0" dirty="0">
                <a:solidFill>
                  <a:schemeClr val="tx1"/>
                </a:solidFill>
                <a:effectLst/>
                <a:latin typeface="+mn-lt"/>
                <a:ea typeface="+mn-ea"/>
                <a:cs typeface="+mn-cs"/>
              </a:rPr>
              <a:t> many counties and is property specific.</a:t>
            </a:r>
            <a:endParaRPr lang="en-US" dirty="0"/>
          </a:p>
          <a:p>
            <a:pPr marL="0" indent="0">
              <a:buFontTx/>
              <a:buNone/>
            </a:pPr>
            <a:r>
              <a:rPr lang="en-US" baseline="0" dirty="0"/>
              <a:t>  Stormwater Utility Fee:</a:t>
            </a:r>
          </a:p>
          <a:p>
            <a:pPr marL="171450" indent="-171450">
              <a:buFontTx/>
              <a:buChar char="-"/>
            </a:pPr>
            <a:r>
              <a:rPr lang="en-US" sz="1200" b="0" i="0" kern="1200" baseline="0" dirty="0">
                <a:solidFill>
                  <a:schemeClr val="tx1"/>
                </a:solidFill>
                <a:effectLst/>
                <a:latin typeface="+mn-lt"/>
                <a:ea typeface="+mn-ea"/>
                <a:cs typeface="+mn-cs"/>
              </a:rPr>
              <a:t>The stormwater utility fee was removed here in Fayette County, but In </a:t>
            </a:r>
            <a:r>
              <a:rPr lang="en-US" sz="1200" b="0" i="0" kern="1200" dirty="0">
                <a:solidFill>
                  <a:schemeClr val="tx1"/>
                </a:solidFill>
                <a:effectLst/>
                <a:latin typeface="+mn-lt"/>
                <a:ea typeface="+mn-ea"/>
                <a:cs typeface="+mn-cs"/>
              </a:rPr>
              <a:t>DeKalb County Stormwater a Utility fee </a:t>
            </a:r>
            <a:r>
              <a:rPr lang="en-US" sz="1200" b="0" i="0" kern="1200" baseline="0" dirty="0">
                <a:solidFill>
                  <a:schemeClr val="tx1"/>
                </a:solidFill>
                <a:effectLst/>
                <a:latin typeface="+mn-lt"/>
                <a:ea typeface="+mn-ea"/>
                <a:cs typeface="+mn-cs"/>
              </a:rPr>
              <a:t>is collected on the water and sewer bills </a:t>
            </a:r>
            <a:r>
              <a:rPr lang="en-US" sz="1200" b="0" i="0" kern="1200" dirty="0">
                <a:solidFill>
                  <a:schemeClr val="tx1"/>
                </a:solidFill>
                <a:effectLst/>
                <a:latin typeface="+mn-lt"/>
                <a:ea typeface="+mn-ea"/>
                <a:cs typeface="+mn-cs"/>
              </a:rPr>
              <a:t>to address stormwater drainage issues and concerns.  </a:t>
            </a:r>
          </a:p>
          <a:p>
            <a:pPr marL="171450" indent="-171450">
              <a:buFontTx/>
              <a:buChar char="-"/>
            </a:pPr>
            <a:r>
              <a:rPr lang="en-US" sz="1200" b="0" i="0" kern="1200" dirty="0">
                <a:solidFill>
                  <a:schemeClr val="tx1"/>
                </a:solidFill>
                <a:effectLst/>
                <a:latin typeface="+mn-lt"/>
                <a:ea typeface="+mn-ea"/>
                <a:cs typeface="+mn-cs"/>
              </a:rPr>
              <a:t>The fees are assessed based</a:t>
            </a:r>
            <a:r>
              <a:rPr lang="en-US" sz="1200" b="0" i="0" kern="1200" baseline="0" dirty="0">
                <a:solidFill>
                  <a:schemeClr val="tx1"/>
                </a:solidFill>
                <a:effectLst/>
                <a:latin typeface="+mn-lt"/>
                <a:ea typeface="+mn-ea"/>
                <a:cs typeface="+mn-cs"/>
              </a:rPr>
              <a:t> on the </a:t>
            </a:r>
            <a:r>
              <a:rPr lang="en-US" sz="1200" b="0" i="0" kern="1200" dirty="0">
                <a:solidFill>
                  <a:schemeClr val="tx1"/>
                </a:solidFill>
                <a:effectLst/>
                <a:latin typeface="+mn-lt"/>
                <a:ea typeface="+mn-ea"/>
                <a:cs typeface="+mn-cs"/>
              </a:rPr>
              <a:t>demand placed on the stormwater drainage system by their property’s runoff from impervious surfaces.  </a:t>
            </a:r>
          </a:p>
          <a:p>
            <a:pPr marL="171450" indent="-171450">
              <a:buFontTx/>
              <a:buChar char="-"/>
            </a:pPr>
            <a:r>
              <a:rPr lang="en-US" sz="1200" b="0" i="0" kern="1200" dirty="0">
                <a:solidFill>
                  <a:schemeClr val="tx1"/>
                </a:solidFill>
                <a:effectLst/>
                <a:latin typeface="+mn-lt"/>
                <a:ea typeface="+mn-ea"/>
                <a:cs typeface="+mn-cs"/>
              </a:rPr>
              <a:t>The Stormwater Utility fees are used to sustain and improve the County's stormwater drainage system.  </a:t>
            </a:r>
          </a:p>
          <a:p>
            <a:pPr marL="171450" indent="-171450">
              <a:buFontTx/>
              <a:buChar char="-"/>
            </a:pPr>
            <a:r>
              <a:rPr lang="en-US" sz="1200" b="0" i="0" kern="1200" dirty="0">
                <a:solidFill>
                  <a:schemeClr val="tx1"/>
                </a:solidFill>
                <a:effectLst/>
                <a:latin typeface="+mn-lt"/>
                <a:ea typeface="+mn-ea"/>
                <a:cs typeface="+mn-cs"/>
              </a:rPr>
              <a:t>This is accomplished by repairing, upgrading, and performing preventative maintenance on structures such as catch basins, pipes, culverts, detention ponds, and headwalls.</a:t>
            </a:r>
          </a:p>
          <a:p>
            <a:pPr marL="171450" indent="-171450">
              <a:buFontTx/>
              <a:buChar char="-"/>
            </a:pPr>
            <a:r>
              <a:rPr lang="en-US" sz="1200" b="0" i="0" kern="1200" dirty="0">
                <a:solidFill>
                  <a:schemeClr val="tx1"/>
                </a:solidFill>
                <a:effectLst/>
                <a:latin typeface="+mn-lt"/>
                <a:ea typeface="+mn-ea"/>
                <a:cs typeface="+mn-cs"/>
              </a:rPr>
              <a:t>While</a:t>
            </a:r>
            <a:r>
              <a:rPr lang="en-US" sz="1200" b="0" i="0" kern="1200" baseline="0" dirty="0">
                <a:solidFill>
                  <a:schemeClr val="tx1"/>
                </a:solidFill>
                <a:effectLst/>
                <a:latin typeface="+mn-lt"/>
                <a:ea typeface="+mn-ea"/>
                <a:cs typeface="+mn-cs"/>
              </a:rPr>
              <a:t> there is no Stormwater Utility in the Unincorporated Fayette County, we utilize SPLOST for stormwater system maintenance</a:t>
            </a:r>
          </a:p>
          <a:p>
            <a:r>
              <a:rPr lang="en-US" baseline="0" dirty="0"/>
              <a:t>  Floodplain:</a:t>
            </a:r>
          </a:p>
          <a:p>
            <a:pPr marL="171450" indent="-171450">
              <a:buFontTx/>
              <a:buChar char="-"/>
            </a:pPr>
            <a:r>
              <a:rPr lang="en-US" baseline="0" dirty="0"/>
              <a:t>There are also local floodplain management and flood damage prevention ordinances in our region</a:t>
            </a:r>
          </a:p>
          <a:p>
            <a:pPr marL="171450" indent="-171450">
              <a:buFontTx/>
              <a:buChar char="-"/>
            </a:pPr>
            <a:r>
              <a:rPr lang="en-US" baseline="0" dirty="0"/>
              <a:t>These local government ordinances minimize future flooding impacts during the land development process</a:t>
            </a:r>
          </a:p>
          <a:p>
            <a:pPr marL="171450" indent="-171450">
              <a:buFontTx/>
              <a:buChar char="-"/>
            </a:pPr>
            <a:r>
              <a:rPr lang="en-US" baseline="0" dirty="0"/>
              <a:t>There are requirements when building in a floodplain for both residential and non-residential</a:t>
            </a:r>
          </a:p>
          <a:p>
            <a:pPr marL="171450" indent="-171450">
              <a:buFontTx/>
              <a:buChar char="-"/>
            </a:pPr>
            <a:r>
              <a:rPr lang="en-US" baseline="0" dirty="0"/>
              <a:t>Many of our communities participate in the FEMA Community Rating System and therefore residents are eligible for discounted flood insurance</a:t>
            </a:r>
          </a:p>
          <a:p>
            <a:pPr marL="171450" indent="-171450">
              <a:buFontTx/>
              <a:buChar char="-"/>
            </a:pPr>
            <a:r>
              <a:rPr lang="en-US" baseline="0" dirty="0"/>
              <a:t>Protecting floodplains also protect property and can increase aesthetic and economic value as well as provide community opportunities for recreation</a:t>
            </a:r>
          </a:p>
          <a:p>
            <a:r>
              <a:rPr lang="en-US" dirty="0"/>
              <a:t>  Detention ponds:</a:t>
            </a:r>
          </a:p>
          <a:p>
            <a:pPr marL="171450" indent="-171450">
              <a:buFontTx/>
              <a:buChar char="-"/>
            </a:pPr>
            <a:r>
              <a:rPr lang="en-US" dirty="0"/>
              <a:t>Detention</a:t>
            </a:r>
            <a:r>
              <a:rPr lang="en-US" baseline="0" dirty="0"/>
              <a:t> ponds on residential/commercial properties are</a:t>
            </a:r>
            <a:r>
              <a:rPr lang="en-US" dirty="0"/>
              <a:t> typically</a:t>
            </a:r>
            <a:r>
              <a:rPr lang="en-US" baseline="0" dirty="0"/>
              <a:t> the</a:t>
            </a:r>
            <a:r>
              <a:rPr lang="en-US" dirty="0"/>
              <a:t> responsibility</a:t>
            </a:r>
            <a:r>
              <a:rPr lang="en-US" baseline="0" dirty="0"/>
              <a:t> of the property owner or HOA to maintain and upkeep, not the local government; however, there are exceptions out there.</a:t>
            </a:r>
          </a:p>
          <a:p>
            <a:pPr marL="171450" indent="-171450">
              <a:buFontTx/>
              <a:buChar char="-"/>
            </a:pPr>
            <a:r>
              <a:rPr lang="en-US" baseline="0" dirty="0"/>
              <a:t>When maintained properly, detention ponds can be an effective best management practice for managing stormwater runoff from paved surfaces and development.</a:t>
            </a:r>
          </a:p>
          <a:p>
            <a:pPr marL="171450" indent="-171450">
              <a:buFontTx/>
              <a:buChar char="-"/>
            </a:pPr>
            <a:r>
              <a:rPr lang="en-US" baseline="0" dirty="0"/>
              <a:t>They slow the release of stormwater into local streams and helps to filter out some of the pollutants</a:t>
            </a:r>
          </a:p>
          <a:p>
            <a:pPr marL="171450" indent="-171450">
              <a:buFontTx/>
              <a:buChar char="-"/>
            </a:pPr>
            <a:r>
              <a:rPr lang="en-US" baseline="0" dirty="0"/>
              <a:t>There are different maintenance requirements for ponds, so you may advise homeowners to contact us at Environmental Management and hire a third party for maintenance.</a:t>
            </a:r>
          </a:p>
          <a:p>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5ABD593-0236-427C-BAAA-15BC84449F66}" type="slidenum">
              <a:rPr lang="en-US" smtClean="0"/>
              <a:t>12</a:t>
            </a:fld>
            <a:endParaRPr lang="en-US"/>
          </a:p>
        </p:txBody>
      </p:sp>
    </p:spTree>
    <p:extLst>
      <p:ext uri="{BB962C8B-B14F-4D97-AF65-F5344CB8AC3E}">
        <p14:creationId xmlns:p14="http://schemas.microsoft.com/office/powerpoint/2010/main" val="1340733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Ben</a:t>
            </a:r>
          </a:p>
          <a:p>
            <a:pPr marL="171450" indent="-171450">
              <a:buFontTx/>
              <a:buChar char="-"/>
            </a:pPr>
            <a:r>
              <a:rPr lang="en-US" b="0" u="none" dirty="0"/>
              <a:t>Ensuring</a:t>
            </a:r>
            <a:r>
              <a:rPr lang="en-US" b="0" u="none" baseline="0" dirty="0"/>
              <a:t> an understanding of the floodplain on a property is very important to relay to a potential buyer as it a safety concern and can affect septic installation.</a:t>
            </a:r>
          </a:p>
          <a:p>
            <a:pPr marL="171450" indent="-171450">
              <a:buFontTx/>
              <a:buChar char="-"/>
            </a:pPr>
            <a:r>
              <a:rPr lang="en-US" b="0" u="none" dirty="0"/>
              <a:t>Walk through the graphic and explain the chances of flooding during a 30 year mortgage</a:t>
            </a:r>
          </a:p>
          <a:p>
            <a:pPr marL="171450" indent="-171450">
              <a:buFontTx/>
              <a:buChar char="-"/>
            </a:pPr>
            <a:r>
              <a:rPr lang="en-US" b="0" u="none" dirty="0"/>
              <a:t>Ask if they are familiar with the flood maps (FEMA) and if they have any questions about them map.georgiadfirm.com</a:t>
            </a:r>
            <a:r>
              <a:rPr lang="en-US" b="0" u="none" baseline="0" dirty="0"/>
              <a:t> (enter address and generate report to describe flood risk)</a:t>
            </a:r>
            <a:endParaRPr lang="en-US" b="0" u="none" dirty="0"/>
          </a:p>
          <a:p>
            <a:pPr marL="171450" indent="-171450">
              <a:buFontTx/>
              <a:buChar char="-"/>
            </a:pPr>
            <a:r>
              <a:rPr lang="en-US" b="0" u="none" dirty="0"/>
              <a:t>May want to mention the community rating system (CRS) and that it may reduce flood insurance costs (provide</a:t>
            </a:r>
            <a:r>
              <a:rPr lang="en-US" b="0" u="none" baseline="0" dirty="0"/>
              <a:t> </a:t>
            </a:r>
            <a:r>
              <a:rPr lang="en-US" b="0" u="none" dirty="0"/>
              <a:t>printed handouts)</a:t>
            </a:r>
          </a:p>
        </p:txBody>
      </p:sp>
      <p:sp>
        <p:nvSpPr>
          <p:cNvPr id="4" name="Slide Number Placeholder 3"/>
          <p:cNvSpPr>
            <a:spLocks noGrp="1"/>
          </p:cNvSpPr>
          <p:nvPr>
            <p:ph type="sldNum" sz="quarter" idx="10"/>
          </p:nvPr>
        </p:nvSpPr>
        <p:spPr/>
        <p:txBody>
          <a:bodyPr/>
          <a:lstStyle/>
          <a:p>
            <a:fld id="{F5ABD593-0236-427C-BAAA-15BC84449F66}" type="slidenum">
              <a:rPr lang="en-US" smtClean="0"/>
              <a:t>13</a:t>
            </a:fld>
            <a:endParaRPr lang="en-US"/>
          </a:p>
        </p:txBody>
      </p:sp>
    </p:spTree>
    <p:extLst>
      <p:ext uri="{BB962C8B-B14F-4D97-AF65-F5344CB8AC3E}">
        <p14:creationId xmlns:p14="http://schemas.microsoft.com/office/powerpoint/2010/main" val="1462130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Ben</a:t>
            </a:r>
          </a:p>
          <a:p>
            <a:pPr marL="171450" indent="-171450">
              <a:buFontTx/>
              <a:buChar char="-"/>
            </a:pPr>
            <a:r>
              <a:rPr lang="en-US" b="0" u="none" dirty="0"/>
              <a:t>Stormwater ponds/systems – intend to retain water</a:t>
            </a:r>
            <a:r>
              <a:rPr lang="en-US" b="0" u="none" baseline="0" dirty="0"/>
              <a:t> on a development to ensure the pre and post construction discharge of water is same or similar and provide water quality benefit through reduction of pollutant discharge.</a:t>
            </a:r>
            <a:endParaRPr lang="en-US" b="0" u="none" dirty="0"/>
          </a:p>
          <a:p>
            <a:pPr marL="171450" indent="-171450">
              <a:buFontTx/>
              <a:buChar char="-"/>
            </a:pPr>
            <a:r>
              <a:rPr lang="en-US" b="0" u="none" dirty="0"/>
              <a:t>To ensure proper function and prevent failure maintenance is required –</a:t>
            </a:r>
            <a:r>
              <a:rPr lang="en-US" b="0" u="none" baseline="0" dirty="0"/>
              <a:t> vegetation management (mowing, weed eating, cutting trees) but also removal of sediment</a:t>
            </a:r>
            <a:r>
              <a:rPr lang="en-US" b="0" u="none" dirty="0"/>
              <a:t> &amp; trash, </a:t>
            </a:r>
            <a:r>
              <a:rPr lang="en-US" b="0" u="none" dirty="0" err="1"/>
              <a:t>regrassing</a:t>
            </a:r>
            <a:r>
              <a:rPr lang="en-US" b="0" u="none" dirty="0"/>
              <a:t>, stabilizing</a:t>
            </a:r>
            <a:r>
              <a:rPr lang="en-US" b="0" u="none" baseline="0" dirty="0"/>
              <a:t> erosion, etc.</a:t>
            </a:r>
            <a:r>
              <a:rPr lang="en-US" b="0" u="none" dirty="0"/>
              <a:t>)</a:t>
            </a:r>
          </a:p>
          <a:p>
            <a:pPr marL="171450" indent="-171450">
              <a:buFontTx/>
              <a:buChar char="-"/>
            </a:pPr>
            <a:r>
              <a:rPr lang="en-US" b="0" u="none" dirty="0"/>
              <a:t>Fayette</a:t>
            </a:r>
            <a:r>
              <a:rPr lang="en-US" b="0" u="none" baseline="0" dirty="0"/>
              <a:t> County p</a:t>
            </a:r>
            <a:r>
              <a:rPr lang="en-US" b="0" u="none" dirty="0"/>
              <a:t>ost construction</a:t>
            </a:r>
            <a:r>
              <a:rPr lang="en-US" b="0" u="none" baseline="0" dirty="0"/>
              <a:t> ordinance requires Operation and Maintenance Agreements along with Maintenance Plans for the stormwater ponds/systems be established on new development. Typically the developer creates the agreement and maintains the pond until construction is complete then the stormwater pond property is transferred to a new property owner (typically an HOA) and the maintenance agreement runs with the property owner</a:t>
            </a:r>
            <a:endParaRPr lang="en-US" b="0" u="none" dirty="0"/>
          </a:p>
          <a:p>
            <a:pPr marL="171450" indent="-171450">
              <a:buFontTx/>
              <a:buChar char="-"/>
            </a:pPr>
            <a:r>
              <a:rPr lang="en-US" b="0" u="none" dirty="0"/>
              <a:t>Questions?</a:t>
            </a:r>
          </a:p>
        </p:txBody>
      </p:sp>
      <p:sp>
        <p:nvSpPr>
          <p:cNvPr id="4" name="Slide Number Placeholder 3"/>
          <p:cNvSpPr>
            <a:spLocks noGrp="1"/>
          </p:cNvSpPr>
          <p:nvPr>
            <p:ph type="sldNum" sz="quarter" idx="10"/>
          </p:nvPr>
        </p:nvSpPr>
        <p:spPr/>
        <p:txBody>
          <a:bodyPr/>
          <a:lstStyle/>
          <a:p>
            <a:fld id="{F5ABD593-0236-427C-BAAA-15BC84449F66}" type="slidenum">
              <a:rPr lang="en-US" smtClean="0"/>
              <a:t>14</a:t>
            </a:fld>
            <a:endParaRPr lang="en-US"/>
          </a:p>
        </p:txBody>
      </p:sp>
    </p:spTree>
    <p:extLst>
      <p:ext uri="{BB962C8B-B14F-4D97-AF65-F5344CB8AC3E}">
        <p14:creationId xmlns:p14="http://schemas.microsoft.com/office/powerpoint/2010/main" val="637122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effectLst/>
              </a:rPr>
              <a:t>Ben:</a:t>
            </a:r>
          </a:p>
          <a:p>
            <a:pPr marL="171450" indent="-171450">
              <a:buFontTx/>
              <a:buChar char="-"/>
            </a:pPr>
            <a:r>
              <a:rPr lang="en-US" dirty="0">
                <a:effectLst/>
              </a:rPr>
              <a:t>Now let’s move onto</a:t>
            </a:r>
            <a:r>
              <a:rPr lang="en-US" baseline="0" dirty="0">
                <a:effectLst/>
              </a:rPr>
              <a:t> Fats, Oils and Grease, or as we like to call it: FOG</a:t>
            </a:r>
          </a:p>
          <a:p>
            <a:pPr marL="171450" indent="-171450">
              <a:buFontTx/>
              <a:buChar char="-"/>
            </a:pPr>
            <a:r>
              <a:rPr lang="en-US" baseline="0" dirty="0">
                <a:effectLst/>
              </a:rPr>
              <a:t>It may seem like it’s not a big deal to pour a little bit of oil down the drain or tossing meat scraps in the garbage disposal, but every bit adds up and can create major clogs (including septic backup)!</a:t>
            </a:r>
          </a:p>
          <a:p>
            <a:pPr marL="171450" indent="-171450">
              <a:buFontTx/>
              <a:buChar char="-"/>
            </a:pPr>
            <a:r>
              <a:rPr lang="en-US" dirty="0">
                <a:effectLst/>
              </a:rPr>
              <a:t>FOG is</a:t>
            </a:r>
            <a:r>
              <a:rPr lang="en-US" baseline="0" dirty="0">
                <a:effectLst/>
              </a:rPr>
              <a:t> a problem for everyone – regardless if the home is on septic or sewer!</a:t>
            </a:r>
          </a:p>
          <a:p>
            <a:pPr marL="171450" indent="-171450">
              <a:buFontTx/>
              <a:buChar char="-"/>
            </a:pPr>
            <a:r>
              <a:rPr lang="en-US" baseline="0" dirty="0">
                <a:effectLst/>
              </a:rPr>
              <a:t>FOG enters the sewer system or your septic system through your plumbing, by pouring it down the drain, a toilet or using a garbage disposal to dispose of food scraps. </a:t>
            </a:r>
          </a:p>
          <a:p>
            <a:pPr marL="171450" indent="-171450">
              <a:buFontTx/>
              <a:buChar char="-"/>
            </a:pPr>
            <a:r>
              <a:rPr lang="en-US" dirty="0">
                <a:effectLst/>
              </a:rPr>
              <a:t>FOG, food scraps, and used cooking oils should be thrown in the trash, not down the drain or the garbage</a:t>
            </a:r>
            <a:r>
              <a:rPr lang="en-US" baseline="0" dirty="0">
                <a:effectLst/>
              </a:rPr>
              <a:t> disposal</a:t>
            </a:r>
            <a:r>
              <a:rPr lang="en-US" dirty="0">
                <a:effectLst/>
              </a:rPr>
              <a:t>.</a:t>
            </a:r>
          </a:p>
          <a:p>
            <a:pPr marL="171450" indent="-171450">
              <a:buFontTx/>
              <a:buChar char="-"/>
            </a:pPr>
            <a:r>
              <a:rPr lang="en-US" dirty="0">
                <a:effectLst/>
              </a:rPr>
              <a:t>FOG is a by-product of cooking and comes from not</a:t>
            </a:r>
            <a:r>
              <a:rPr lang="en-US" baseline="0" dirty="0">
                <a:effectLst/>
              </a:rPr>
              <a:t> only cooking oils, animal fat and grease, but also from dairy products, mayonnaise, salad dressings, marinades and butter or margarine!</a:t>
            </a:r>
          </a:p>
          <a:p>
            <a:pPr marL="171450" indent="-171450">
              <a:buFontTx/>
              <a:buChar char="-"/>
            </a:pPr>
            <a:endParaRPr lang="en-US" baseline="0" dirty="0">
              <a:effectLst/>
            </a:endParaRPr>
          </a:p>
          <a:p>
            <a:pPr marL="0" indent="0">
              <a:buFontTx/>
              <a:buNone/>
            </a:pPr>
            <a:r>
              <a:rPr lang="en-US" b="1" u="none" baseline="0" dirty="0">
                <a:effectLst/>
              </a:rPr>
              <a:t>Transition to Environmental Health</a:t>
            </a:r>
            <a:endParaRPr lang="en-US" b="1" u="none" dirty="0">
              <a:effectLst/>
            </a:endParaRPr>
          </a:p>
        </p:txBody>
      </p:sp>
      <p:sp>
        <p:nvSpPr>
          <p:cNvPr id="4" name="Slide Number Placeholder 3"/>
          <p:cNvSpPr>
            <a:spLocks noGrp="1"/>
          </p:cNvSpPr>
          <p:nvPr>
            <p:ph type="sldNum" sz="quarter" idx="10"/>
          </p:nvPr>
        </p:nvSpPr>
        <p:spPr/>
        <p:txBody>
          <a:bodyPr/>
          <a:lstStyle/>
          <a:p>
            <a:fld id="{F5ABD593-0236-427C-BAAA-15BC84449F66}" type="slidenum">
              <a:rPr lang="en-US" smtClean="0"/>
              <a:t>15</a:t>
            </a:fld>
            <a:endParaRPr lang="en-US"/>
          </a:p>
        </p:txBody>
      </p:sp>
    </p:spTree>
    <p:extLst>
      <p:ext uri="{BB962C8B-B14F-4D97-AF65-F5344CB8AC3E}">
        <p14:creationId xmlns:p14="http://schemas.microsoft.com/office/powerpoint/2010/main" val="764034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DPH:</a:t>
            </a:r>
            <a:r>
              <a:rPr lang="en-US" sz="1200" kern="1200" baseline="0" dirty="0">
                <a:solidFill>
                  <a:schemeClr val="tx1"/>
                </a:solidFill>
                <a:effectLst/>
                <a:latin typeface="+mn-lt"/>
                <a:ea typeface="+mn-ea"/>
                <a:cs typeface="+mn-cs"/>
              </a:rPr>
              <a:t> provide overview of DPH at the county level and the septic system program. </a:t>
            </a:r>
          </a:p>
          <a:p>
            <a:endParaRPr lang="en-US" sz="1200" kern="1200" baseline="0" dirty="0">
              <a:solidFill>
                <a:schemeClr val="tx1"/>
              </a:solidFill>
              <a:effectLst/>
              <a:latin typeface="+mn-lt"/>
              <a:ea typeface="+mn-ea"/>
              <a:cs typeface="+mn-cs"/>
            </a:endParaRPr>
          </a:p>
          <a:p>
            <a:pPr marL="171450" indent="-171450">
              <a:buFontTx/>
              <a:buChar char="-"/>
            </a:pPr>
            <a:r>
              <a:rPr lang="en-US" sz="1200" kern="1200" baseline="0" dirty="0">
                <a:solidFill>
                  <a:schemeClr val="tx1"/>
                </a:solidFill>
                <a:effectLst/>
                <a:latin typeface="+mn-lt"/>
                <a:ea typeface="+mn-ea"/>
                <a:cs typeface="+mn-cs"/>
              </a:rPr>
              <a:t>The Department of Public Health </a:t>
            </a:r>
            <a:r>
              <a:rPr lang="en-US" sz="1200" kern="1200" dirty="0">
                <a:solidFill>
                  <a:schemeClr val="tx1"/>
                </a:solidFill>
                <a:effectLst/>
                <a:latin typeface="+mn-lt"/>
                <a:ea typeface="+mn-ea"/>
                <a:cs typeface="+mn-cs"/>
              </a:rPr>
              <a:t>regulates and monitors residential and commercial on-site sewage management systems to minimize the risk of health problems.</a:t>
            </a:r>
          </a:p>
          <a:p>
            <a:pPr marL="171450" indent="-171450">
              <a:buFontTx/>
              <a:buChar char="-"/>
            </a:pPr>
            <a:r>
              <a:rPr lang="en-US" sz="1200" b="0" i="0" kern="1200" dirty="0">
                <a:solidFill>
                  <a:schemeClr val="tx1"/>
                </a:solidFill>
                <a:effectLst/>
                <a:latin typeface="+mn-lt"/>
                <a:ea typeface="+mn-ea"/>
                <a:cs typeface="+mn-cs"/>
              </a:rPr>
              <a:t>The septic system program reviews plans, analyzes soil reports and conducts site evaluations </a:t>
            </a:r>
          </a:p>
          <a:p>
            <a:pPr marL="171450" indent="-171450" fontAlgn="base">
              <a:buFontTx/>
              <a:buChar char="-"/>
            </a:pPr>
            <a:r>
              <a:rPr lang="en-US" sz="1200" b="0" i="0" kern="1200" dirty="0">
                <a:solidFill>
                  <a:schemeClr val="tx1"/>
                </a:solidFill>
                <a:effectLst/>
                <a:latin typeface="+mn-lt"/>
                <a:ea typeface="+mn-ea"/>
                <a:cs typeface="+mn-cs"/>
              </a:rPr>
              <a:t>It also approves and issues permits, evaluates new and repaired septic systems and investigates complaints of failing systems. </a:t>
            </a:r>
          </a:p>
          <a:p>
            <a:pPr marL="171450" indent="-171450" fontAlgn="base">
              <a:buFontTx/>
              <a:buChar char="-"/>
            </a:pPr>
            <a:r>
              <a:rPr lang="en-US" sz="1200" b="0" i="0" kern="1200" dirty="0">
                <a:solidFill>
                  <a:schemeClr val="tx1"/>
                </a:solidFill>
                <a:effectLst/>
                <a:latin typeface="+mn-lt"/>
                <a:ea typeface="+mn-ea"/>
                <a:cs typeface="+mn-cs"/>
              </a:rPr>
              <a:t>Furthermore the program issues permits for septage haulers and inspects their vehicles for compliance.</a:t>
            </a:r>
          </a:p>
          <a:p>
            <a:pPr marL="171450" indent="-171450" fontAlgn="base">
              <a:buFontTx/>
              <a:buChar char="-"/>
            </a:pPr>
            <a:endParaRPr lang="en-US" sz="1200" b="0" i="0" kern="1200" dirty="0">
              <a:solidFill>
                <a:schemeClr val="tx1"/>
              </a:solidFill>
              <a:effectLst/>
              <a:latin typeface="+mn-lt"/>
              <a:ea typeface="+mn-ea"/>
              <a:cs typeface="+mn-cs"/>
            </a:endParaRPr>
          </a:p>
          <a:p>
            <a:pPr marL="171450" indent="-171450" fontAlgn="base">
              <a:buFontTx/>
              <a:buChar char="-"/>
            </a:pPr>
            <a:r>
              <a:rPr lang="en-US" sz="1200" b="0" i="0" kern="1200" dirty="0">
                <a:solidFill>
                  <a:schemeClr val="tx1"/>
                </a:solidFill>
                <a:effectLst/>
                <a:latin typeface="+mn-lt"/>
                <a:ea typeface="+mn-ea"/>
                <a:cs typeface="+mn-cs"/>
              </a:rPr>
              <a:t>You may not know this, but the Environmental Health Division</a:t>
            </a:r>
            <a:r>
              <a:rPr lang="en-US" sz="1200" b="0" i="0" kern="1200" baseline="0" dirty="0">
                <a:solidFill>
                  <a:schemeClr val="tx1"/>
                </a:solidFill>
                <a:effectLst/>
                <a:latin typeface="+mn-lt"/>
                <a:ea typeface="+mn-ea"/>
                <a:cs typeface="+mn-cs"/>
              </a:rPr>
              <a:t> also covers many other areas (please give a </a:t>
            </a:r>
            <a:r>
              <a:rPr lang="en-US" sz="1200" b="1" i="0" u="sng" kern="1200" baseline="0" dirty="0">
                <a:solidFill>
                  <a:schemeClr val="tx1"/>
                </a:solidFill>
                <a:effectLst/>
                <a:latin typeface="+mn-lt"/>
                <a:ea typeface="+mn-ea"/>
                <a:cs typeface="+mn-cs"/>
              </a:rPr>
              <a:t>brief</a:t>
            </a:r>
            <a:r>
              <a:rPr lang="en-US" sz="1200" b="0" i="0" kern="1200" baseline="0" dirty="0">
                <a:solidFill>
                  <a:schemeClr val="tx1"/>
                </a:solidFill>
                <a:effectLst/>
                <a:latin typeface="+mn-lt"/>
                <a:ea typeface="+mn-ea"/>
                <a:cs typeface="+mn-cs"/>
              </a:rPr>
              <a:t> summary of your work in these other areas)</a:t>
            </a:r>
            <a:endParaRPr lang="en-US" sz="1200" b="0" i="0" kern="1200" dirty="0">
              <a:solidFill>
                <a:schemeClr val="tx1"/>
              </a:solidFill>
              <a:effectLst/>
              <a:latin typeface="+mn-lt"/>
              <a:ea typeface="+mn-ea"/>
              <a:cs typeface="+mn-cs"/>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F5ABD593-0236-427C-BAAA-15BC84449F66}" type="slidenum">
              <a:rPr lang="en-US" smtClean="0"/>
              <a:t>16</a:t>
            </a:fld>
            <a:endParaRPr lang="en-US"/>
          </a:p>
        </p:txBody>
      </p:sp>
    </p:spTree>
    <p:extLst>
      <p:ext uri="{BB962C8B-B14F-4D97-AF65-F5344CB8AC3E}">
        <p14:creationId xmlns:p14="http://schemas.microsoft.com/office/powerpoint/2010/main" val="1070542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DPH:</a:t>
            </a:r>
            <a:r>
              <a:rPr lang="en-US" b="1" u="sng" baseline="0" dirty="0"/>
              <a:t> </a:t>
            </a:r>
            <a:r>
              <a:rPr lang="en-US" dirty="0"/>
              <a:t>According to the EPA,</a:t>
            </a:r>
            <a:r>
              <a:rPr lang="en-US" baseline="0" dirty="0"/>
              <a:t> more than one in five households in the US dispose of wastewater through septic systems. In this first portion of the course, we will go through the basics of septic systems and how they work.</a:t>
            </a:r>
          </a:p>
          <a:p>
            <a:endParaRPr lang="en-US" baseline="0" dirty="0"/>
          </a:p>
          <a:p>
            <a:r>
              <a:rPr lang="en-US" b="1" baseline="0" dirty="0"/>
              <a:t>30 minutes to cover this section</a:t>
            </a:r>
          </a:p>
          <a:p>
            <a:endParaRPr lang="en-US" dirty="0"/>
          </a:p>
        </p:txBody>
      </p:sp>
      <p:sp>
        <p:nvSpPr>
          <p:cNvPr id="4" name="Slide Number Placeholder 3"/>
          <p:cNvSpPr>
            <a:spLocks noGrp="1"/>
          </p:cNvSpPr>
          <p:nvPr>
            <p:ph type="sldNum" sz="quarter" idx="10"/>
          </p:nvPr>
        </p:nvSpPr>
        <p:spPr/>
        <p:txBody>
          <a:bodyPr/>
          <a:lstStyle/>
          <a:p>
            <a:fld id="{F5ABD593-0236-427C-BAAA-15BC84449F66}" type="slidenum">
              <a:rPr lang="en-US" smtClean="0"/>
              <a:t>17</a:t>
            </a:fld>
            <a:endParaRPr lang="en-US"/>
          </a:p>
        </p:txBody>
      </p:sp>
    </p:spTree>
    <p:extLst>
      <p:ext uri="{BB962C8B-B14F-4D97-AF65-F5344CB8AC3E}">
        <p14:creationId xmlns:p14="http://schemas.microsoft.com/office/powerpoint/2010/main" val="1070542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baseline="0" dirty="0"/>
              <a:t>DPH:</a:t>
            </a:r>
            <a:r>
              <a:rPr lang="en-US" b="0" u="none" baseline="0" dirty="0"/>
              <a:t> </a:t>
            </a:r>
          </a:p>
          <a:p>
            <a:pPr marL="171450" indent="-171450">
              <a:buFontTx/>
              <a:buChar char="-"/>
            </a:pPr>
            <a:r>
              <a:rPr lang="en-US" dirty="0"/>
              <a:t>The water from washing machines, baths, toilets, and other uses must go somewhere. That is where your septic system comes into play. It is your personal wastewater treatment system.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If designed, installed, and maintained properly, a septic system can be a cost-effective, efficient way of disposing of wastewater on your property.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indent="-171450">
              <a:buFontTx/>
              <a:buChar cha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5ABD593-0236-427C-BAAA-15BC84449F66}" type="slidenum">
              <a:rPr lang="en-US" smtClean="0"/>
              <a:t>18</a:t>
            </a:fld>
            <a:endParaRPr lang="en-US"/>
          </a:p>
        </p:txBody>
      </p:sp>
    </p:spTree>
    <p:extLst>
      <p:ext uri="{BB962C8B-B14F-4D97-AF65-F5344CB8AC3E}">
        <p14:creationId xmlns:p14="http://schemas.microsoft.com/office/powerpoint/2010/main" val="1070542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DPH:</a:t>
            </a:r>
            <a:r>
              <a:rPr lang="en-US" dirty="0"/>
              <a:t>  (this slide is a septic</a:t>
            </a:r>
            <a:r>
              <a:rPr lang="en-US" baseline="0" dirty="0"/>
              <a:t> system in a nutshell, the next slide goes into more detail)</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Here are the septic system basics: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septic tank is an underground watertight container built to receive sewage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tank and lines are buried under the ground and help disperse the wastewater we create into the soil.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All water runs out of your house from one main </a:t>
            </a:r>
            <a:r>
              <a:rPr lang="en-US" sz="1200" b="1" dirty="0"/>
              <a:t>drainage pipe </a:t>
            </a:r>
            <a:r>
              <a:rPr lang="en-US" sz="1200" dirty="0"/>
              <a:t>into a septic tank.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A typical septic system consists of a septic tank and a </a:t>
            </a:r>
            <a:r>
              <a:rPr lang="en-US" sz="1200" b="0" i="0" kern="1200" dirty="0" err="1">
                <a:solidFill>
                  <a:schemeClr val="tx1"/>
                </a:solidFill>
                <a:effectLst/>
                <a:latin typeface="+mn-lt"/>
                <a:ea typeface="+mn-ea"/>
                <a:cs typeface="+mn-cs"/>
              </a:rPr>
              <a:t>drainfield</a:t>
            </a:r>
            <a:r>
              <a:rPr lang="en-US" sz="1200" b="0" i="0" kern="1200" dirty="0">
                <a:solidFill>
                  <a:schemeClr val="tx1"/>
                </a:solidFill>
                <a:effectLst/>
                <a:latin typeface="+mn-lt"/>
                <a:ea typeface="+mn-ea"/>
                <a:cs typeface="+mn-cs"/>
              </a:rPr>
              <a:t>, or soil absorption field.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The septic tank collects</a:t>
            </a:r>
            <a:r>
              <a:rPr lang="en-US" sz="1200" b="0" i="0" kern="1200" baseline="0" dirty="0">
                <a:solidFill>
                  <a:schemeClr val="tx1"/>
                </a:solidFill>
                <a:effectLst/>
                <a:latin typeface="+mn-lt"/>
                <a:ea typeface="+mn-ea"/>
                <a:cs typeface="+mn-cs"/>
              </a:rPr>
              <a:t> the solids </a:t>
            </a:r>
            <a:r>
              <a:rPr lang="en-US" sz="1200" b="0" i="0" kern="1200" dirty="0">
                <a:solidFill>
                  <a:schemeClr val="tx1"/>
                </a:solidFill>
                <a:effectLst/>
                <a:latin typeface="+mn-lt"/>
                <a:ea typeface="+mn-ea"/>
                <a:cs typeface="+mn-cs"/>
              </a:rPr>
              <a:t>and separates oils and grease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from the wastewater.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The liquid wastewater then exits the tank into the </a:t>
            </a:r>
            <a:r>
              <a:rPr lang="en-US" sz="1200" b="1" dirty="0" err="1"/>
              <a:t>drainfield</a:t>
            </a:r>
            <a:endParaRPr lang="en-US" sz="1200" dirty="0"/>
          </a:p>
          <a:p>
            <a:endParaRPr lang="en-US" dirty="0"/>
          </a:p>
        </p:txBody>
      </p:sp>
      <p:sp>
        <p:nvSpPr>
          <p:cNvPr id="4" name="Slide Number Placeholder 3"/>
          <p:cNvSpPr>
            <a:spLocks noGrp="1"/>
          </p:cNvSpPr>
          <p:nvPr>
            <p:ph type="sldNum" sz="quarter" idx="10"/>
          </p:nvPr>
        </p:nvSpPr>
        <p:spPr/>
        <p:txBody>
          <a:bodyPr/>
          <a:lstStyle/>
          <a:p>
            <a:fld id="{F5ABD593-0236-427C-BAAA-15BC84449F66}" type="slidenum">
              <a:rPr lang="en-US" smtClean="0"/>
              <a:t>19</a:t>
            </a:fld>
            <a:endParaRPr lang="en-US"/>
          </a:p>
        </p:txBody>
      </p:sp>
    </p:spTree>
    <p:extLst>
      <p:ext uri="{BB962C8B-B14F-4D97-AF65-F5344CB8AC3E}">
        <p14:creationId xmlns:p14="http://schemas.microsoft.com/office/powerpoint/2010/main" val="2348839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baseline="0" dirty="0"/>
              <a:t>Danny:</a:t>
            </a:r>
            <a:r>
              <a:rPr lang="en-US" sz="1200" baseline="0" dirty="0"/>
              <a:t> After speaker introductions, ask the class to indicate their level of familiarity with septic systems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a:t>Have you ever lived on septic?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a:t>How often do you sell a home on septic?</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a:t>What is the number one question you get from home buyers about septic?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Note any interesting comments or myths that you may want to address later in the presentation.</a:t>
            </a:r>
          </a:p>
          <a:p>
            <a:endParaRPr lang="en-US" dirty="0"/>
          </a:p>
        </p:txBody>
      </p:sp>
      <p:sp>
        <p:nvSpPr>
          <p:cNvPr id="4" name="Slide Number Placeholder 3"/>
          <p:cNvSpPr>
            <a:spLocks noGrp="1"/>
          </p:cNvSpPr>
          <p:nvPr>
            <p:ph type="sldNum" sz="quarter" idx="10"/>
          </p:nvPr>
        </p:nvSpPr>
        <p:spPr/>
        <p:txBody>
          <a:bodyPr/>
          <a:lstStyle/>
          <a:p>
            <a:fld id="{F5ABD593-0236-427C-BAAA-15BC84449F66}" type="slidenum">
              <a:rPr lang="en-US" smtClean="0"/>
              <a:t>2</a:t>
            </a:fld>
            <a:endParaRPr lang="en-US"/>
          </a:p>
        </p:txBody>
      </p:sp>
    </p:spTree>
    <p:extLst>
      <p:ext uri="{BB962C8B-B14F-4D97-AF65-F5344CB8AC3E}">
        <p14:creationId xmlns:p14="http://schemas.microsoft.com/office/powerpoint/2010/main" val="2914379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r>
              <a:rPr lang="en-US" sz="1200" b="1" u="sng" dirty="0"/>
              <a:t>DPH</a:t>
            </a:r>
            <a:r>
              <a:rPr lang="en-US" sz="1200" dirty="0"/>
              <a:t>: Now let’s dive in a little deeper. </a:t>
            </a:r>
          </a:p>
          <a:p>
            <a:pPr marL="173736" indent="-173736">
              <a:buFontTx/>
              <a:buChar char="-"/>
            </a:pPr>
            <a:r>
              <a:rPr lang="en-US" sz="1200" dirty="0"/>
              <a:t>The </a:t>
            </a:r>
            <a:r>
              <a:rPr lang="en-US" sz="1200" b="1" dirty="0"/>
              <a:t>septic tank </a:t>
            </a:r>
            <a:r>
              <a:rPr lang="en-US" sz="1200" dirty="0"/>
              <a:t>is a, water-tight container usually made of concrete, fiberglass or plastic. </a:t>
            </a:r>
          </a:p>
          <a:p>
            <a:pPr marL="173736" indent="-173736">
              <a:buFontTx/>
              <a:buChar char="-"/>
            </a:pPr>
            <a:r>
              <a:rPr lang="en-US" sz="1200" dirty="0"/>
              <a:t>Its job is to hold the wastewater long enough to allow solids to settle down to the bottom </a:t>
            </a:r>
          </a:p>
          <a:p>
            <a:pPr marL="173736" indent="-173736">
              <a:buFontTx/>
              <a:buChar char="-"/>
            </a:pPr>
            <a:r>
              <a:rPr lang="en-US" sz="1200" dirty="0"/>
              <a:t>This forms sludge at the bottom of</a:t>
            </a:r>
            <a:r>
              <a:rPr lang="en-US" sz="1200" baseline="0" dirty="0"/>
              <a:t> the tank</a:t>
            </a:r>
            <a:r>
              <a:rPr lang="en-US" sz="1200" dirty="0"/>
              <a:t>, while the oil and grease floats to the top as scum. </a:t>
            </a:r>
          </a:p>
          <a:p>
            <a:pPr marL="173736" indent="-173736">
              <a:buFontTx/>
              <a:buChar char="-"/>
            </a:pPr>
            <a:r>
              <a:rPr lang="en-US" sz="1200" dirty="0"/>
              <a:t>The liquid wastewater then exits the tank into the </a:t>
            </a:r>
            <a:r>
              <a:rPr lang="en-US" sz="1200" b="1" dirty="0" err="1"/>
              <a:t>drainfield</a:t>
            </a:r>
            <a:r>
              <a:rPr lang="en-US" sz="1200" dirty="0"/>
              <a:t>. </a:t>
            </a:r>
          </a:p>
          <a:p>
            <a:pPr marL="173736" indent="-173736">
              <a:buFontTx/>
              <a:buChar char="-"/>
            </a:pPr>
            <a:r>
              <a:rPr lang="en-US" sz="1200" dirty="0"/>
              <a:t>You may have heard of septic system backups in toilets or sinks or maybe</a:t>
            </a:r>
            <a:r>
              <a:rPr lang="en-US" sz="1200" baseline="0" dirty="0"/>
              <a:t> the ground is soggy around the septic tank, this is caused by </a:t>
            </a:r>
            <a:r>
              <a:rPr lang="en-US" sz="1200" dirty="0"/>
              <a:t>the </a:t>
            </a:r>
            <a:r>
              <a:rPr lang="en-US" sz="1200" dirty="0" err="1"/>
              <a:t>drainfield</a:t>
            </a:r>
            <a:r>
              <a:rPr lang="en-US" sz="1200" dirty="0"/>
              <a:t> being overloaded with too much liquid</a:t>
            </a:r>
          </a:p>
          <a:p>
            <a:pPr marL="173736" indent="-173736">
              <a:buFontTx/>
              <a:buChar char="-"/>
            </a:pPr>
            <a:r>
              <a:rPr lang="en-US" sz="1200" dirty="0"/>
              <a:t>Wastewater percolates into the </a:t>
            </a:r>
            <a:r>
              <a:rPr lang="en-US" sz="1200" b="1" dirty="0"/>
              <a:t>soil</a:t>
            </a:r>
            <a:r>
              <a:rPr lang="en-US" sz="1200" dirty="0"/>
              <a:t>, through</a:t>
            </a:r>
            <a:r>
              <a:rPr lang="en-US" sz="1200" baseline="0" dirty="0"/>
              <a:t> </a:t>
            </a:r>
            <a:r>
              <a:rPr lang="en-US" sz="1200" b="0" i="0" kern="1200" dirty="0">
                <a:solidFill>
                  <a:schemeClr val="tx1"/>
                </a:solidFill>
                <a:effectLst/>
                <a:latin typeface="+mn-lt"/>
                <a:ea typeface="+mn-ea"/>
                <a:cs typeface="+mn-cs"/>
              </a:rPr>
              <a:t>a series of perforated pipes designed to slowly release the liquid</a:t>
            </a:r>
            <a:r>
              <a:rPr lang="en-US" sz="1200" b="0" i="0" kern="1200" baseline="0" dirty="0">
                <a:solidFill>
                  <a:schemeClr val="tx1"/>
                </a:solidFill>
                <a:effectLst/>
                <a:latin typeface="+mn-lt"/>
                <a:ea typeface="+mn-ea"/>
                <a:cs typeface="+mn-cs"/>
              </a:rPr>
              <a:t> and </a:t>
            </a:r>
            <a:r>
              <a:rPr lang="en-US" sz="1200" dirty="0"/>
              <a:t>naturally removes harmful bacteria, viruses, and nutrients.</a:t>
            </a:r>
            <a:br>
              <a:rPr lang="en-US" sz="1200" dirty="0"/>
            </a:br>
            <a:endParaRPr lang="en-US" sz="1200" dirty="0"/>
          </a:p>
          <a:p>
            <a:pPr marL="173736" indent="-173736">
              <a:buFontTx/>
              <a:buChar char="-"/>
            </a:pPr>
            <a:r>
              <a:rPr lang="en-US" dirty="0"/>
              <a:t>While typically designed to hold a minimum of 1,000 gallons of sewage, the size of the tank may vary depending upon the number of bedrooms and the use of a garbage disposal. </a:t>
            </a:r>
          </a:p>
        </p:txBody>
      </p:sp>
      <p:sp>
        <p:nvSpPr>
          <p:cNvPr id="4" name="Slide Number Placeholder 3"/>
          <p:cNvSpPr>
            <a:spLocks noGrp="1"/>
          </p:cNvSpPr>
          <p:nvPr>
            <p:ph type="sldNum" sz="quarter" idx="10"/>
          </p:nvPr>
        </p:nvSpPr>
        <p:spPr/>
        <p:txBody>
          <a:bodyPr/>
          <a:lstStyle/>
          <a:p>
            <a:fld id="{F5ABD593-0236-427C-BAAA-15BC84449F66}" type="slidenum">
              <a:rPr lang="en-US" smtClean="0"/>
              <a:t>20</a:t>
            </a:fld>
            <a:endParaRPr lang="en-US"/>
          </a:p>
        </p:txBody>
      </p:sp>
    </p:spTree>
    <p:extLst>
      <p:ext uri="{BB962C8B-B14F-4D97-AF65-F5344CB8AC3E}">
        <p14:creationId xmlns:p14="http://schemas.microsoft.com/office/powerpoint/2010/main" val="1070542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DPH: </a:t>
            </a:r>
            <a:r>
              <a:rPr lang="en-US" b="0" u="none" dirty="0"/>
              <a:t>Please explain that we</a:t>
            </a:r>
            <a:r>
              <a:rPr lang="en-US" b="0" u="none" baseline="0" dirty="0"/>
              <a:t> will view a short module to illustrate how a septic system works and recap the basics of a septic system. The module is a click through and you can summarize each step.  We have budgeted approximately 10 minutes for this. </a:t>
            </a:r>
          </a:p>
          <a:p>
            <a:r>
              <a:rPr lang="en-US" dirty="0"/>
              <a:t>Click</a:t>
            </a:r>
            <a:r>
              <a:rPr lang="en-US" baseline="0" dirty="0"/>
              <a:t> image to connect to http://www.gbra.org/septic.swf - </a:t>
            </a:r>
            <a:r>
              <a:rPr lang="en-US" b="1" u="sng" baseline="0" dirty="0"/>
              <a:t>It will only open in Internet Explorer!</a:t>
            </a:r>
            <a:endParaRPr lang="en-US" baseline="0" dirty="0"/>
          </a:p>
          <a:p>
            <a:endParaRPr lang="en-US" baseline="0" dirty="0"/>
          </a:p>
          <a:p>
            <a:r>
              <a:rPr lang="en-US" b="1" baseline="0" dirty="0"/>
              <a:t>5 minutes to walk through module</a:t>
            </a:r>
            <a:endParaRPr lang="en-US" b="1" dirty="0"/>
          </a:p>
        </p:txBody>
      </p:sp>
      <p:sp>
        <p:nvSpPr>
          <p:cNvPr id="4" name="Slide Number Placeholder 3"/>
          <p:cNvSpPr>
            <a:spLocks noGrp="1"/>
          </p:cNvSpPr>
          <p:nvPr>
            <p:ph type="sldNum" sz="quarter" idx="10"/>
          </p:nvPr>
        </p:nvSpPr>
        <p:spPr/>
        <p:txBody>
          <a:bodyPr/>
          <a:lstStyle/>
          <a:p>
            <a:fld id="{F5ABD593-0236-427C-BAAA-15BC84449F66}" type="slidenum">
              <a:rPr lang="en-US" smtClean="0"/>
              <a:t>21</a:t>
            </a:fld>
            <a:endParaRPr lang="en-US"/>
          </a:p>
        </p:txBody>
      </p:sp>
    </p:spTree>
    <p:extLst>
      <p:ext uri="{BB962C8B-B14F-4D97-AF65-F5344CB8AC3E}">
        <p14:creationId xmlns:p14="http://schemas.microsoft.com/office/powerpoint/2010/main" val="1836393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u="sng" dirty="0">
                <a:ea typeface="Trebuchet MS" charset="0"/>
                <a:cs typeface="Trebuchet MS" charset="0"/>
              </a:rPr>
              <a:t>DPH:</a:t>
            </a:r>
            <a:r>
              <a:rPr lang="en-US" b="0" u="none" baseline="0" dirty="0">
                <a:ea typeface="Trebuchet MS" charset="0"/>
                <a:cs typeface="Trebuchet MS" charset="0"/>
              </a:rPr>
              <a:t> Locating a septic can be easier than you think and doesn’t require a water dowser or diviner.  </a:t>
            </a:r>
          </a:p>
          <a:p>
            <a:pPr marL="0" indent="0">
              <a:buFontTx/>
              <a:buNone/>
            </a:pPr>
            <a:endParaRPr lang="en-US" b="0" u="none" baseline="0" dirty="0">
              <a:ea typeface="Trebuchet MS" charset="0"/>
              <a:cs typeface="Trebuchet MS" charset="0"/>
            </a:endParaRPr>
          </a:p>
          <a:p>
            <a:pPr marL="0" indent="0">
              <a:buFontTx/>
              <a:buNone/>
            </a:pPr>
            <a:r>
              <a:rPr lang="en-US" b="0" u="none" baseline="0" dirty="0">
                <a:latin typeface="+mj-lt"/>
                <a:ea typeface="Trebuchet MS" charset="0"/>
                <a:cs typeface="Trebuchet MS" charset="0"/>
              </a:rPr>
              <a:t>Here are some easy steps to take to make your buyers and sellers more aware.</a:t>
            </a:r>
            <a:endParaRPr lang="en-US" b="1" u="sng" dirty="0">
              <a:latin typeface="+mj-lt"/>
              <a:ea typeface="Trebuchet MS" charset="0"/>
              <a:cs typeface="Trebuchet MS" charset="0"/>
            </a:endParaRPr>
          </a:p>
          <a:p>
            <a:pPr marL="171450" indent="-171450">
              <a:buFontTx/>
              <a:buChar char="-"/>
            </a:pPr>
            <a:r>
              <a:rPr lang="en-US" dirty="0">
                <a:latin typeface="+mj-lt"/>
                <a:ea typeface="Trebuchet MS" charset="0"/>
                <a:cs typeface="Trebuchet MS" charset="0"/>
              </a:rPr>
              <a:t>Did the previous owners leave a map or any other helpful information?</a:t>
            </a:r>
          </a:p>
          <a:p>
            <a:pPr marL="171450" indent="-171450">
              <a:buFontTx/>
              <a:buChar char="-"/>
            </a:pPr>
            <a:r>
              <a:rPr lang="en-US" dirty="0">
                <a:latin typeface="+mj-lt"/>
              </a:rPr>
              <a:t>Look at your yard. Are there any unexplainable low or high spots?</a:t>
            </a:r>
          </a:p>
          <a:p>
            <a:pPr marL="171450" indent="-171450">
              <a:buFontTx/>
              <a:buChar char="-"/>
            </a:pPr>
            <a:r>
              <a:rPr lang="en-US" dirty="0">
                <a:latin typeface="+mj-lt"/>
                <a:ea typeface="Trebuchet MS" charset="0"/>
                <a:cs typeface="Trebuchet MS" charset="0"/>
              </a:rPr>
              <a:t>Follow the pipe! Look for the pipe that leaves the basement or crawl space and terminates in the yard.</a:t>
            </a:r>
          </a:p>
          <a:p>
            <a:pPr marL="628650" lvl="1" indent="-171450">
              <a:buFontTx/>
              <a:buChar char="-"/>
            </a:pPr>
            <a:r>
              <a:rPr lang="en-US" dirty="0">
                <a:latin typeface="+mj-lt"/>
                <a:ea typeface="Trebuchet MS" charset="0"/>
                <a:cs typeface="Trebuchet MS" charset="0"/>
              </a:rPr>
              <a:t>Septic would be about</a:t>
            </a:r>
            <a:r>
              <a:rPr lang="en-US" baseline="0" dirty="0">
                <a:latin typeface="+mj-lt"/>
                <a:ea typeface="Trebuchet MS" charset="0"/>
                <a:cs typeface="Trebuchet MS" charset="0"/>
              </a:rPr>
              <a:t> 10 feet from the home about 12-18 inches deep</a:t>
            </a:r>
            <a:endParaRPr lang="en-US" dirty="0">
              <a:latin typeface="+mj-lt"/>
              <a:ea typeface="Trebuchet MS" charset="0"/>
              <a:cs typeface="Trebuchet MS" charset="0"/>
            </a:endParaRPr>
          </a:p>
          <a:p>
            <a:pPr marL="171450" indent="-171450">
              <a:buFontTx/>
              <a:buChar char="-"/>
            </a:pPr>
            <a:r>
              <a:rPr lang="en-US" dirty="0">
                <a:latin typeface="+mj-lt"/>
                <a:ea typeface="Trebuchet MS" charset="0"/>
                <a:cs typeface="Trebuchet MS" charset="0"/>
              </a:rPr>
              <a:t>Or better yet, don’t hesitate just call Environmental Health.</a:t>
            </a:r>
            <a:r>
              <a:rPr lang="en-US" baseline="0" dirty="0">
                <a:latin typeface="+mj-lt"/>
                <a:ea typeface="Trebuchet MS" charset="0"/>
                <a:cs typeface="Trebuchet MS" charset="0"/>
              </a:rPr>
              <a:t> We may have the site plans if the system was installed after the 1960s. </a:t>
            </a:r>
          </a:p>
        </p:txBody>
      </p:sp>
      <p:sp>
        <p:nvSpPr>
          <p:cNvPr id="4" name="Slide Number Placeholder 3"/>
          <p:cNvSpPr>
            <a:spLocks noGrp="1"/>
          </p:cNvSpPr>
          <p:nvPr>
            <p:ph type="sldNum" sz="quarter" idx="10"/>
          </p:nvPr>
        </p:nvSpPr>
        <p:spPr/>
        <p:txBody>
          <a:bodyPr/>
          <a:lstStyle/>
          <a:p>
            <a:fld id="{F5ABD593-0236-427C-BAAA-15BC84449F66}" type="slidenum">
              <a:rPr lang="en-US" smtClean="0"/>
              <a:t>22</a:t>
            </a:fld>
            <a:endParaRPr lang="en-US"/>
          </a:p>
        </p:txBody>
      </p:sp>
    </p:spTree>
    <p:extLst>
      <p:ext uri="{BB962C8B-B14F-4D97-AF65-F5344CB8AC3E}">
        <p14:creationId xmlns:p14="http://schemas.microsoft.com/office/powerpoint/2010/main" val="1070542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Slide has been hidden</a:t>
            </a:r>
          </a:p>
          <a:p>
            <a:endParaRPr lang="en-US" b="1" u="sng" dirty="0"/>
          </a:p>
          <a:p>
            <a:r>
              <a:rPr lang="en-US" b="1" u="sng" dirty="0"/>
              <a:t>DPH: </a:t>
            </a:r>
            <a:r>
              <a:rPr lang="en-US" dirty="0"/>
              <a:t>Please walk through the evaluation form. The class will have a handout.</a:t>
            </a:r>
            <a:endParaRPr lang="en-US" b="1" u="sng" dirty="0"/>
          </a:p>
        </p:txBody>
      </p:sp>
      <p:sp>
        <p:nvSpPr>
          <p:cNvPr id="4" name="Slide Number Placeholder 3"/>
          <p:cNvSpPr>
            <a:spLocks noGrp="1"/>
          </p:cNvSpPr>
          <p:nvPr>
            <p:ph type="sldNum" sz="quarter" idx="10"/>
          </p:nvPr>
        </p:nvSpPr>
        <p:spPr/>
        <p:txBody>
          <a:bodyPr/>
          <a:lstStyle/>
          <a:p>
            <a:fld id="{F5ABD593-0236-427C-BAAA-15BC84449F66}" type="slidenum">
              <a:rPr lang="en-US" smtClean="0"/>
              <a:t>23</a:t>
            </a:fld>
            <a:endParaRPr lang="en-US"/>
          </a:p>
        </p:txBody>
      </p:sp>
    </p:spTree>
    <p:extLst>
      <p:ext uri="{BB962C8B-B14F-4D97-AF65-F5344CB8AC3E}">
        <p14:creationId xmlns:p14="http://schemas.microsoft.com/office/powerpoint/2010/main" val="1795531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DPH</a:t>
            </a:r>
            <a:r>
              <a:rPr lang="en-US" b="0" u="none" dirty="0"/>
              <a:t>: Please share and walk through these</a:t>
            </a:r>
            <a:r>
              <a:rPr lang="en-US" b="0" u="none" baseline="0" dirty="0"/>
              <a:t> example records from a property in Gwinnett that may resemble what the realtor may find when helping the homeowner locate the septic tank records.</a:t>
            </a:r>
            <a:endParaRPr lang="en-US" b="1" u="sng" dirty="0"/>
          </a:p>
        </p:txBody>
      </p:sp>
      <p:sp>
        <p:nvSpPr>
          <p:cNvPr id="4" name="Slide Number Placeholder 3"/>
          <p:cNvSpPr>
            <a:spLocks noGrp="1"/>
          </p:cNvSpPr>
          <p:nvPr>
            <p:ph type="sldNum" sz="quarter" idx="10"/>
          </p:nvPr>
        </p:nvSpPr>
        <p:spPr/>
        <p:txBody>
          <a:bodyPr/>
          <a:lstStyle/>
          <a:p>
            <a:fld id="{F5ABD593-0236-427C-BAAA-15BC84449F66}" type="slidenum">
              <a:rPr lang="en-US" smtClean="0"/>
              <a:t>24</a:t>
            </a:fld>
            <a:endParaRPr lang="en-US"/>
          </a:p>
        </p:txBody>
      </p:sp>
    </p:spTree>
    <p:extLst>
      <p:ext uri="{BB962C8B-B14F-4D97-AF65-F5344CB8AC3E}">
        <p14:creationId xmlns:p14="http://schemas.microsoft.com/office/powerpoint/2010/main" val="1001693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DPH</a:t>
            </a:r>
            <a:r>
              <a:rPr lang="en-US" b="0" u="none" dirty="0"/>
              <a:t>: Please share and walk through this</a:t>
            </a:r>
            <a:r>
              <a:rPr lang="en-US" b="0" u="none" baseline="0" dirty="0"/>
              <a:t> map of septic parcels in Fayette County. </a:t>
            </a:r>
            <a:endParaRPr lang="en-US" b="1" u="sng" dirty="0"/>
          </a:p>
        </p:txBody>
      </p:sp>
      <p:sp>
        <p:nvSpPr>
          <p:cNvPr id="4" name="Slide Number Placeholder 3"/>
          <p:cNvSpPr>
            <a:spLocks noGrp="1"/>
          </p:cNvSpPr>
          <p:nvPr>
            <p:ph type="sldNum" sz="quarter" idx="10"/>
          </p:nvPr>
        </p:nvSpPr>
        <p:spPr/>
        <p:txBody>
          <a:bodyPr/>
          <a:lstStyle/>
          <a:p>
            <a:fld id="{F5ABD593-0236-427C-BAAA-15BC84449F66}" type="slidenum">
              <a:rPr lang="en-US" smtClean="0"/>
              <a:t>25</a:t>
            </a:fld>
            <a:endParaRPr lang="en-US"/>
          </a:p>
        </p:txBody>
      </p:sp>
    </p:spTree>
    <p:extLst>
      <p:ext uri="{BB962C8B-B14F-4D97-AF65-F5344CB8AC3E}">
        <p14:creationId xmlns:p14="http://schemas.microsoft.com/office/powerpoint/2010/main" val="3799332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228600"/>
            <a:ext cx="4646613" cy="3486150"/>
          </a:xfrm>
        </p:spPr>
      </p:sp>
      <p:sp>
        <p:nvSpPr>
          <p:cNvPr id="3" name="Notes Placeholder 2"/>
          <p:cNvSpPr>
            <a:spLocks noGrp="1"/>
          </p:cNvSpPr>
          <p:nvPr>
            <p:ph type="body" idx="1"/>
          </p:nvPr>
        </p:nvSpPr>
        <p:spPr>
          <a:xfrm>
            <a:off x="688805" y="3886201"/>
            <a:ext cx="5504204" cy="4943475"/>
          </a:xfrm>
        </p:spPr>
        <p:txBody>
          <a:bodyPr/>
          <a:lstStyle/>
          <a:p>
            <a:r>
              <a:rPr lang="en-US" sz="1200" b="1" i="0" u="sng" kern="1200" dirty="0">
                <a:solidFill>
                  <a:schemeClr val="tx1"/>
                </a:solidFill>
                <a:effectLst/>
                <a:latin typeface="+mn-lt"/>
                <a:ea typeface="+mn-ea"/>
                <a:cs typeface="+mn-cs"/>
              </a:rPr>
              <a:t>DPH:</a:t>
            </a:r>
            <a:r>
              <a:rPr lang="en-US" sz="1200" b="0" i="0" u="none" kern="1200" baseline="0" dirty="0">
                <a:solidFill>
                  <a:schemeClr val="tx1"/>
                </a:solidFill>
                <a:effectLst/>
                <a:latin typeface="+mn-lt"/>
                <a:ea typeface="+mn-ea"/>
                <a:cs typeface="+mn-cs"/>
              </a:rPr>
              <a:t> (please give a very brief overview of the types of septic systems; if there are any systems not found in GA, please don’t mention)</a:t>
            </a:r>
            <a:br>
              <a:rPr lang="en-US" sz="1200" b="0" i="0" u="none" kern="1200" baseline="0" dirty="0">
                <a:solidFill>
                  <a:schemeClr val="tx1"/>
                </a:solidFill>
                <a:effectLst/>
                <a:latin typeface="+mn-lt"/>
                <a:ea typeface="+mn-ea"/>
                <a:cs typeface="+mn-cs"/>
              </a:rPr>
            </a:br>
            <a:endParaRPr lang="en-US" sz="1200" b="0" i="0" u="none"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Conventional Systems</a:t>
            </a:r>
          </a:p>
          <a:p>
            <a:pPr marL="171450" indent="-171450">
              <a:buFontTx/>
              <a:buChar char="-"/>
            </a:pPr>
            <a:r>
              <a:rPr lang="en-US" sz="1200" b="0" i="0" kern="1200" dirty="0">
                <a:solidFill>
                  <a:schemeClr val="tx1"/>
                </a:solidFill>
                <a:effectLst/>
                <a:latin typeface="+mn-lt"/>
                <a:ea typeface="+mn-ea"/>
                <a:cs typeface="+mn-cs"/>
              </a:rPr>
              <a:t>Gravity System:</a:t>
            </a:r>
            <a:r>
              <a:rPr lang="en-US" sz="1200" b="0" i="0" kern="1200" baseline="0" dirty="0">
                <a:solidFill>
                  <a:schemeClr val="tx1"/>
                </a:solidFill>
                <a:effectLst/>
                <a:latin typeface="+mn-lt"/>
                <a:ea typeface="+mn-ea"/>
                <a:cs typeface="+mn-cs"/>
              </a:rPr>
              <a:t> This is the b</a:t>
            </a:r>
            <a:r>
              <a:rPr lang="en-US" sz="1200" b="0" i="0" kern="1200" dirty="0">
                <a:solidFill>
                  <a:schemeClr val="tx1"/>
                </a:solidFill>
                <a:effectLst/>
                <a:latin typeface="+mn-lt"/>
                <a:ea typeface="+mn-ea"/>
                <a:cs typeface="+mn-cs"/>
              </a:rPr>
              <a:t>asic or standard system, which uses gravity to move effluent through the septic tank and into the </a:t>
            </a:r>
            <a:r>
              <a:rPr lang="en-US" sz="1200" b="0" i="0" kern="1200" dirty="0" err="1">
                <a:solidFill>
                  <a:schemeClr val="tx1"/>
                </a:solidFill>
                <a:effectLst/>
                <a:latin typeface="+mn-lt"/>
                <a:ea typeface="+mn-ea"/>
                <a:cs typeface="+mn-cs"/>
              </a:rPr>
              <a:t>drainfield</a:t>
            </a:r>
            <a:r>
              <a:rPr lang="en-US" sz="1200" b="0" i="0" kern="1200" dirty="0">
                <a:solidFill>
                  <a:schemeClr val="tx1"/>
                </a:solidFill>
                <a:effectLst/>
                <a:latin typeface="+mn-lt"/>
                <a:ea typeface="+mn-ea"/>
                <a:cs typeface="+mn-cs"/>
              </a:rPr>
              <a:t>.</a:t>
            </a:r>
          </a:p>
          <a:p>
            <a:pPr marL="171450" indent="-171450">
              <a:buFontTx/>
              <a:buChar char="-"/>
            </a:pPr>
            <a:r>
              <a:rPr lang="en-US" sz="1200" b="0" i="0" kern="1200" dirty="0">
                <a:solidFill>
                  <a:schemeClr val="tx1"/>
                </a:solidFill>
                <a:effectLst/>
                <a:latin typeface="+mn-lt"/>
                <a:ea typeface="+mn-ea"/>
                <a:cs typeface="+mn-cs"/>
              </a:rPr>
              <a:t>Pressure Distribution System:</a:t>
            </a:r>
            <a:r>
              <a:rPr lang="en-US" sz="1200" b="0" i="0" kern="1200" baseline="0" dirty="0">
                <a:solidFill>
                  <a:schemeClr val="tx1"/>
                </a:solidFill>
                <a:effectLst/>
                <a:latin typeface="+mn-lt"/>
                <a:ea typeface="+mn-ea"/>
                <a:cs typeface="+mn-cs"/>
              </a:rPr>
              <a:t> h</a:t>
            </a:r>
            <a:r>
              <a:rPr lang="en-US" sz="1200" b="0" i="0" kern="1200" dirty="0">
                <a:solidFill>
                  <a:schemeClr val="tx1"/>
                </a:solidFill>
                <a:effectLst/>
                <a:latin typeface="+mn-lt"/>
                <a:ea typeface="+mn-ea"/>
                <a:cs typeface="+mn-cs"/>
              </a:rPr>
              <a:t>as a pump which distributes effluent throughout the </a:t>
            </a:r>
            <a:r>
              <a:rPr lang="en-US" sz="1200" b="0" i="0" kern="1200" dirty="0" err="1">
                <a:solidFill>
                  <a:schemeClr val="tx1"/>
                </a:solidFill>
                <a:effectLst/>
                <a:latin typeface="+mn-lt"/>
                <a:ea typeface="+mn-ea"/>
                <a:cs typeface="+mn-cs"/>
              </a:rPr>
              <a:t>drainfield</a:t>
            </a:r>
            <a:r>
              <a:rPr lang="en-US" sz="1200" b="0" i="0" kern="1200" dirty="0">
                <a:solidFill>
                  <a:schemeClr val="tx1"/>
                </a:solidFill>
                <a:effectLst/>
                <a:latin typeface="+mn-lt"/>
                <a:ea typeface="+mn-ea"/>
                <a:cs typeface="+mn-cs"/>
              </a:rPr>
              <a:t> at the same time. Used in most new systems because it makes better use of the entire </a:t>
            </a:r>
            <a:r>
              <a:rPr lang="en-US" sz="1200" b="0" i="0" kern="1200" dirty="0" err="1">
                <a:solidFill>
                  <a:schemeClr val="tx1"/>
                </a:solidFill>
                <a:effectLst/>
                <a:latin typeface="+mn-lt"/>
                <a:ea typeface="+mn-ea"/>
                <a:cs typeface="+mn-cs"/>
              </a:rPr>
              <a:t>drainfield</a:t>
            </a:r>
            <a:r>
              <a:rPr lang="en-US" sz="1200" b="0" i="0" kern="1200" dirty="0">
                <a:solidFill>
                  <a:schemeClr val="tx1"/>
                </a:solidFill>
                <a:effectLst/>
                <a:latin typeface="+mn-lt"/>
                <a:ea typeface="+mn-ea"/>
                <a:cs typeface="+mn-cs"/>
              </a:rPr>
              <a:t>.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indent="0">
              <a:buFontTx/>
              <a:buNone/>
            </a:pPr>
            <a:r>
              <a:rPr lang="en-US" sz="1200" b="0" i="0" kern="1200" dirty="0">
                <a:solidFill>
                  <a:schemeClr val="tx1"/>
                </a:solidFill>
                <a:effectLst/>
                <a:latin typeface="+mn-lt"/>
                <a:ea typeface="+mn-ea"/>
                <a:cs typeface="+mn-cs"/>
              </a:rPr>
              <a:t>Alternative</a:t>
            </a:r>
            <a:r>
              <a:rPr lang="en-US" sz="1200" b="0" i="0" kern="1200" baseline="0" dirty="0">
                <a:solidFill>
                  <a:schemeClr val="tx1"/>
                </a:solidFill>
                <a:effectLst/>
                <a:latin typeface="+mn-lt"/>
                <a:ea typeface="+mn-ea"/>
                <a:cs typeface="+mn-cs"/>
              </a:rPr>
              <a:t> Systems</a:t>
            </a:r>
            <a:endParaRPr lang="en-US" sz="1200" b="0" i="0" kern="1200" dirty="0">
              <a:solidFill>
                <a:schemeClr val="tx1"/>
              </a:solidFill>
              <a:effectLst/>
              <a:latin typeface="+mn-lt"/>
              <a:ea typeface="+mn-ea"/>
              <a:cs typeface="+mn-cs"/>
            </a:endParaRPr>
          </a:p>
          <a:p>
            <a:pPr marL="171450" indent="-171450">
              <a:buFontTx/>
              <a:buChar char="-"/>
            </a:pPr>
            <a:r>
              <a:rPr lang="en-US" sz="1200" b="0" i="0" kern="1200" dirty="0">
                <a:solidFill>
                  <a:schemeClr val="tx1"/>
                </a:solidFill>
                <a:effectLst/>
                <a:latin typeface="+mn-lt"/>
                <a:ea typeface="+mn-ea"/>
                <a:cs typeface="+mn-cs"/>
              </a:rPr>
              <a:t>Aerobic Treatment Unit (ATU): Uses oxygen to break down solids, producing cleaner wastewater than conventional types. Often used in environmentally sensitive areas where effluent requires more treatment before entering the </a:t>
            </a:r>
            <a:r>
              <a:rPr lang="en-US" sz="1200" b="0" i="0" kern="1200" dirty="0" err="1">
                <a:solidFill>
                  <a:schemeClr val="tx1"/>
                </a:solidFill>
                <a:effectLst/>
                <a:latin typeface="+mn-lt"/>
                <a:ea typeface="+mn-ea"/>
                <a:cs typeface="+mn-cs"/>
              </a:rPr>
              <a:t>drainfield</a:t>
            </a:r>
            <a:r>
              <a:rPr lang="en-US" sz="1200" b="0" i="0" kern="1200" dirty="0">
                <a:solidFill>
                  <a:schemeClr val="tx1"/>
                </a:solidFill>
                <a:effectLst/>
                <a:latin typeface="+mn-lt"/>
                <a:ea typeface="+mn-ea"/>
                <a:cs typeface="+mn-cs"/>
              </a:rPr>
              <a:t>. </a:t>
            </a:r>
          </a:p>
          <a:p>
            <a:pPr marL="628650" lvl="1" indent="-171450">
              <a:buFontTx/>
              <a:buChar char="-"/>
            </a:pPr>
            <a:r>
              <a:rPr lang="en-US" sz="1200" b="0" i="0" kern="1200" dirty="0">
                <a:solidFill>
                  <a:schemeClr val="tx1"/>
                </a:solidFill>
                <a:effectLst/>
                <a:latin typeface="+mn-lt"/>
                <a:ea typeface="+mn-ea"/>
                <a:cs typeface="+mn-cs"/>
              </a:rPr>
              <a:t>Maintenance</a:t>
            </a:r>
            <a:r>
              <a:rPr lang="en-US" sz="1200" b="0" i="0" kern="1200" baseline="0" dirty="0">
                <a:solidFill>
                  <a:schemeClr val="tx1"/>
                </a:solidFill>
                <a:effectLst/>
                <a:latin typeface="+mn-lt"/>
                <a:ea typeface="+mn-ea"/>
                <a:cs typeface="+mn-cs"/>
              </a:rPr>
              <a:t> agreements are required for the first three years on alternative systems in Georgia.</a:t>
            </a:r>
          </a:p>
          <a:p>
            <a:pPr marL="628650" lvl="1" indent="-171450">
              <a:buFontTx/>
              <a:buChar char="-"/>
            </a:pPr>
            <a:r>
              <a:rPr lang="en-US" sz="1200" b="0" i="0" kern="1200" baseline="0" dirty="0">
                <a:solidFill>
                  <a:schemeClr val="tx1"/>
                </a:solidFill>
                <a:effectLst/>
                <a:latin typeface="+mn-lt"/>
                <a:ea typeface="+mn-ea"/>
                <a:cs typeface="+mn-cs"/>
              </a:rPr>
              <a:t>Homeowners are encouraged to continue these agreements and maintain the system.</a:t>
            </a:r>
          </a:p>
          <a:p>
            <a:pPr marL="171450" indent="-171450">
              <a:buFontTx/>
              <a:buChar char="-"/>
            </a:pPr>
            <a:r>
              <a:rPr lang="en-US" sz="1200" b="0" i="0" kern="1200" dirty="0">
                <a:solidFill>
                  <a:schemeClr val="tx1"/>
                </a:solidFill>
                <a:effectLst/>
                <a:latin typeface="+mn-lt"/>
                <a:ea typeface="+mn-ea"/>
                <a:cs typeface="+mn-cs"/>
              </a:rPr>
              <a:t>Mound System: Installed when minimal soil is available for treatment, </a:t>
            </a:r>
            <a:r>
              <a:rPr lang="en-US" sz="1200" b="0" i="0" kern="1200" dirty="0" err="1">
                <a:solidFill>
                  <a:schemeClr val="tx1"/>
                </a:solidFill>
                <a:effectLst/>
                <a:latin typeface="+mn-lt"/>
                <a:ea typeface="+mn-ea"/>
                <a:cs typeface="+mn-cs"/>
              </a:rPr>
              <a:t>drainfield</a:t>
            </a:r>
            <a:r>
              <a:rPr lang="en-US" sz="1200" b="0" i="0" kern="1200" dirty="0">
                <a:solidFill>
                  <a:schemeClr val="tx1"/>
                </a:solidFill>
                <a:effectLst/>
                <a:latin typeface="+mn-lt"/>
                <a:ea typeface="+mn-ea"/>
                <a:cs typeface="+mn-cs"/>
              </a:rPr>
              <a:t> is raised above ground level.</a:t>
            </a:r>
          </a:p>
          <a:p>
            <a:pPr marL="628650" lvl="1" indent="-171450">
              <a:buFontTx/>
              <a:buChar char="-"/>
            </a:pPr>
            <a:r>
              <a:rPr lang="en-US" sz="1200" b="0" i="0" kern="1200" dirty="0">
                <a:solidFill>
                  <a:schemeClr val="tx1"/>
                </a:solidFill>
                <a:effectLst/>
                <a:latin typeface="+mn-lt"/>
                <a:ea typeface="+mn-ea"/>
                <a:cs typeface="+mn-cs"/>
              </a:rPr>
              <a:t>Mostly found in South GA</a:t>
            </a:r>
          </a:p>
          <a:p>
            <a:pPr marL="171450" indent="-171450">
              <a:buFontTx/>
              <a:buChar char="-"/>
            </a:pPr>
            <a:r>
              <a:rPr lang="en-US" sz="1200" b="0" i="0" kern="1200" dirty="0">
                <a:solidFill>
                  <a:schemeClr val="tx1"/>
                </a:solidFill>
                <a:effectLst/>
                <a:latin typeface="+mn-lt"/>
                <a:ea typeface="+mn-ea"/>
                <a:cs typeface="+mn-cs"/>
              </a:rPr>
              <a:t>Sand Filter System:</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Has a sand filtering system and pump to treat and disburse effluent, used when minimal soil is available for treatment. </a:t>
            </a:r>
          </a:p>
          <a:p>
            <a:pPr marL="171450" indent="-171450">
              <a:buFontTx/>
              <a:buChar cha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There</a:t>
            </a:r>
            <a:r>
              <a:rPr lang="en-US" sz="1200" b="0" i="0" kern="1200" baseline="0" dirty="0">
                <a:solidFill>
                  <a:schemeClr val="tx1"/>
                </a:solidFill>
                <a:effectLst/>
                <a:latin typeface="+mn-lt"/>
                <a:ea typeface="+mn-ea"/>
                <a:cs typeface="+mn-cs"/>
              </a:rPr>
              <a:t> are o</a:t>
            </a:r>
            <a:r>
              <a:rPr lang="en-US" sz="1200" b="0" i="0" kern="1200" dirty="0">
                <a:solidFill>
                  <a:schemeClr val="tx1"/>
                </a:solidFill>
                <a:effectLst/>
                <a:latin typeface="+mn-lt"/>
                <a:ea typeface="+mn-ea"/>
                <a:cs typeface="+mn-cs"/>
              </a:rPr>
              <a:t>ther proprietary</a:t>
            </a:r>
            <a:r>
              <a:rPr lang="en-US" sz="1200" b="0" i="0" kern="1200" baseline="0" dirty="0">
                <a:solidFill>
                  <a:schemeClr val="tx1"/>
                </a:solidFill>
                <a:effectLst/>
                <a:latin typeface="+mn-lt"/>
                <a:ea typeface="+mn-ea"/>
                <a:cs typeface="+mn-cs"/>
              </a:rPr>
              <a:t> systems available. (Alan, if you want to add anything here please do so.)</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5ABD593-0236-427C-BAAA-15BC84449F66}" type="slidenum">
              <a:rPr lang="en-US" smtClean="0"/>
              <a:t>26</a:t>
            </a:fld>
            <a:endParaRPr lang="en-US"/>
          </a:p>
        </p:txBody>
      </p:sp>
    </p:spTree>
    <p:extLst>
      <p:ext uri="{BB962C8B-B14F-4D97-AF65-F5344CB8AC3E}">
        <p14:creationId xmlns:p14="http://schemas.microsoft.com/office/powerpoint/2010/main" val="1070542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latin typeface="+mj-lt"/>
              </a:rPr>
              <a:t>Danny:</a:t>
            </a:r>
            <a:r>
              <a:rPr lang="en-US" b="0" u="none" baseline="0" dirty="0">
                <a:latin typeface="+mj-lt"/>
              </a:rPr>
              <a:t> Let’s transition to your roles of representing a buyer or seller with a home on septic. First, it’s important that you are aware that the home is on septic because it </a:t>
            </a:r>
            <a:r>
              <a:rPr lang="en-US" baseline="0" dirty="0">
                <a:latin typeface="+mj-lt"/>
              </a:rPr>
              <a:t>is the responsibility of the homeowner to maintain, repair, or replace all components of the septic system so that it will protect the environment and public health. B</a:t>
            </a:r>
            <a:r>
              <a:rPr lang="en-US" b="0" u="none" baseline="0" dirty="0">
                <a:latin typeface="+mj-lt"/>
                <a:ea typeface="Trebuchet MS" charset="0"/>
                <a:cs typeface="Trebuchet MS" charset="0"/>
              </a:rPr>
              <a:t>ut what if you are working with a client that is interested with a home and you don’t know if it’s on sewer or septic? </a:t>
            </a:r>
            <a:endParaRPr lang="en-US" dirty="0">
              <a:latin typeface="+mj-lt"/>
            </a:endParaRPr>
          </a:p>
          <a:p>
            <a:endParaRPr lang="en-US" dirty="0">
              <a:latin typeface="+mj-lt"/>
            </a:endParaRPr>
          </a:p>
          <a:p>
            <a:r>
              <a:rPr lang="en-US" b="1" dirty="0">
                <a:latin typeface="+mj-lt"/>
              </a:rPr>
              <a:t>30 minutes on</a:t>
            </a:r>
            <a:r>
              <a:rPr lang="en-US" b="1" baseline="0" dirty="0">
                <a:latin typeface="+mj-lt"/>
              </a:rPr>
              <a:t> this section</a:t>
            </a:r>
            <a:endParaRPr lang="en-US" b="1" dirty="0">
              <a:latin typeface="+mj-lt"/>
            </a:endParaRPr>
          </a:p>
        </p:txBody>
      </p:sp>
      <p:sp>
        <p:nvSpPr>
          <p:cNvPr id="4" name="Slide Number Placeholder 3"/>
          <p:cNvSpPr>
            <a:spLocks noGrp="1"/>
          </p:cNvSpPr>
          <p:nvPr>
            <p:ph type="sldNum" sz="quarter" idx="10"/>
          </p:nvPr>
        </p:nvSpPr>
        <p:spPr/>
        <p:txBody>
          <a:bodyPr/>
          <a:lstStyle/>
          <a:p>
            <a:fld id="{F5ABD593-0236-427C-BAAA-15BC84449F66}" type="slidenum">
              <a:rPr lang="en-US" smtClean="0"/>
              <a:t>27</a:t>
            </a:fld>
            <a:endParaRPr lang="en-US"/>
          </a:p>
        </p:txBody>
      </p:sp>
    </p:spTree>
    <p:extLst>
      <p:ext uri="{BB962C8B-B14F-4D97-AF65-F5344CB8AC3E}">
        <p14:creationId xmlns:p14="http://schemas.microsoft.com/office/powerpoint/2010/main" val="1070542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baseline="0" dirty="0">
                <a:latin typeface="+mj-lt"/>
                <a:ea typeface="Trebuchet MS" charset="0"/>
                <a:cs typeface="Trebuchet MS" charset="0"/>
              </a:rPr>
              <a:t>Danny: </a:t>
            </a:r>
            <a:r>
              <a:rPr lang="en-US" b="0" u="none" baseline="0" dirty="0">
                <a:latin typeface="+mj-lt"/>
                <a:ea typeface="Trebuchet MS" charset="0"/>
                <a:cs typeface="Trebuchet MS" charset="0"/>
              </a:rPr>
              <a:t>We have heard many stories of homeowners that either assumed they were on sewer and were surprised to find out they had a septic system or they may have always assumed they were on septic, but actually were connected to sewer.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baseline="0" dirty="0">
              <a:latin typeface="+mj-lt"/>
              <a:ea typeface="Trebuchet MS" charset="0"/>
              <a:cs typeface="Trebuchet M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baseline="0" dirty="0">
                <a:latin typeface="+mj-lt"/>
                <a:ea typeface="Trebuchet MS" charset="0"/>
                <a:cs typeface="Trebuchet MS" charset="0"/>
              </a:rPr>
              <a:t>Here’s some tips on how to know if a house is on septic if the seller is unaware: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u="none" baseline="0" dirty="0">
                <a:latin typeface="+mj-lt"/>
                <a:ea typeface="Trebuchet MS" charset="0"/>
                <a:cs typeface="Trebuchet MS" charset="0"/>
              </a:rPr>
              <a:t>The water bill does not include a sewer charge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u="none" baseline="0" dirty="0">
                <a:latin typeface="+mj-lt"/>
                <a:ea typeface="Trebuchet MS" charset="0"/>
                <a:cs typeface="Trebuchet MS" charset="0"/>
              </a:rPr>
              <a:t>The neighbors are on septic</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u="none" baseline="0" dirty="0">
                <a:latin typeface="+mj-lt"/>
                <a:ea typeface="Trebuchet MS" charset="0"/>
                <a:cs typeface="Trebuchet MS" charset="0"/>
              </a:rPr>
              <a:t>The home uses well water (you can know this if the waterline coming inside the home doesn’t have a meter on it)</a:t>
            </a:r>
            <a:endParaRPr lang="en-US" b="1" u="sng" baseline="0" dirty="0">
              <a:latin typeface="+mj-lt"/>
              <a:ea typeface="Trebuchet MS" charset="0"/>
              <a:cs typeface="Trebuchet MS"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u="none" baseline="0" dirty="0">
                <a:latin typeface="+mj-lt"/>
                <a:ea typeface="Trebuchet MS" charset="0"/>
                <a:cs typeface="Trebuchet MS" charset="0"/>
              </a:rPr>
              <a:t>And, again you can always call the local environmental health department for the septic records or call the l</a:t>
            </a:r>
            <a:r>
              <a:rPr lang="en-US" baseline="0" dirty="0">
                <a:latin typeface="+mj-lt"/>
                <a:ea typeface="Trebuchet MS" charset="0"/>
                <a:cs typeface="Trebuchet MS" charset="0"/>
              </a:rPr>
              <a:t>ocal water and sewer department and ask if the home is on sewer. </a:t>
            </a:r>
            <a:endParaRPr lang="en-US" dirty="0">
              <a:latin typeface="+mj-lt"/>
              <a:ea typeface="Trebuchet MS" charset="0"/>
              <a:cs typeface="Trebuchet MS" charset="0"/>
            </a:endParaRPr>
          </a:p>
          <a:p>
            <a:endParaRPr lang="en-US" dirty="0"/>
          </a:p>
        </p:txBody>
      </p:sp>
      <p:sp>
        <p:nvSpPr>
          <p:cNvPr id="4" name="Slide Number Placeholder 3"/>
          <p:cNvSpPr>
            <a:spLocks noGrp="1"/>
          </p:cNvSpPr>
          <p:nvPr>
            <p:ph type="sldNum" sz="quarter" idx="10"/>
          </p:nvPr>
        </p:nvSpPr>
        <p:spPr/>
        <p:txBody>
          <a:bodyPr/>
          <a:lstStyle/>
          <a:p>
            <a:fld id="{F5ABD593-0236-427C-BAAA-15BC84449F66}" type="slidenum">
              <a:rPr lang="en-US" smtClean="0"/>
              <a:t>28</a:t>
            </a:fld>
            <a:endParaRPr lang="en-US"/>
          </a:p>
        </p:txBody>
      </p:sp>
    </p:spTree>
    <p:extLst>
      <p:ext uri="{BB962C8B-B14F-4D97-AF65-F5344CB8AC3E}">
        <p14:creationId xmlns:p14="http://schemas.microsoft.com/office/powerpoint/2010/main" val="2071585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805" y="4267201"/>
            <a:ext cx="5504204" cy="4562475"/>
          </a:xfrm>
        </p:spPr>
        <p:txBody>
          <a:bodyPr/>
          <a:lstStyle/>
          <a:p>
            <a:r>
              <a:rPr lang="en-US" b="1" u="sng" dirty="0"/>
              <a:t>Danny</a:t>
            </a:r>
            <a:r>
              <a:rPr lang="en-US" b="0" u="none" dirty="0"/>
              <a:t>: walk through the</a:t>
            </a:r>
            <a:r>
              <a:rPr lang="en-US" b="0" u="none" baseline="0" dirty="0"/>
              <a:t> realtor documents</a:t>
            </a:r>
            <a:br>
              <a:rPr lang="en-US" b="0" u="none" baseline="0" dirty="0"/>
            </a:br>
            <a:endParaRPr lang="en-US" b="0" u="none" dirty="0"/>
          </a:p>
          <a:p>
            <a:pPr marL="171450" indent="-171450">
              <a:buFontTx/>
              <a:buChar char="-"/>
            </a:pPr>
            <a:r>
              <a:rPr lang="en-US" b="0" u="none" dirty="0"/>
              <a:t>If you are representing the seller and now that you know that the home is on septic, you can</a:t>
            </a:r>
            <a:r>
              <a:rPr lang="en-US" b="0" u="none" baseline="0" dirty="0"/>
              <a:t> now disclose this information properly on the </a:t>
            </a:r>
            <a:r>
              <a:rPr lang="en-US" b="0" u="none" dirty="0"/>
              <a:t>Seller’s Property Disclosure Statement </a:t>
            </a:r>
          </a:p>
          <a:p>
            <a:pPr marL="171450" indent="-171450">
              <a:buFontTx/>
              <a:buChar char="-"/>
            </a:pPr>
            <a:r>
              <a:rPr lang="en-US" b="0" u="none" dirty="0"/>
              <a:t>So</a:t>
            </a:r>
            <a:r>
              <a:rPr lang="en-US" b="0" u="none" baseline="0" dirty="0"/>
              <a:t>me of the information you are recording is</a:t>
            </a:r>
            <a:r>
              <a:rPr lang="en-US" b="0" u="none" dirty="0"/>
              <a:t>:</a:t>
            </a:r>
          </a:p>
          <a:p>
            <a:pPr marL="171450" indent="-171450">
              <a:buFontTx/>
              <a:buChar char="-"/>
            </a:pPr>
            <a:r>
              <a:rPr lang="en-US" b="0" u="none" dirty="0"/>
              <a:t>what</a:t>
            </a:r>
            <a:r>
              <a:rPr lang="en-US" b="0" u="none" baseline="0" dirty="0"/>
              <a:t> is the sewer system?</a:t>
            </a:r>
          </a:p>
          <a:p>
            <a:pPr marL="171450" indent="-171450">
              <a:buFontTx/>
              <a:buChar char="-"/>
            </a:pPr>
            <a:r>
              <a:rPr lang="en-US" b="0" u="none" baseline="0" dirty="0"/>
              <a:t>how many bedrooms was the system approved for?</a:t>
            </a:r>
            <a:endParaRPr lang="en-US" baseline="0" dirty="0">
              <a:solidFill>
                <a:schemeClr val="bg1"/>
              </a:solidFill>
              <a:latin typeface="Trebuchet MS" charset="0"/>
              <a:ea typeface="Trebuchet MS" charset="0"/>
              <a:cs typeface="Trebuchet MS"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u="none" baseline="0" dirty="0"/>
              <a:t>has it been professionally serviced? what was the date of that service?</a:t>
            </a:r>
          </a:p>
          <a:p>
            <a:pPr marL="628650" lvl="1" indent="-171450">
              <a:buFontTx/>
              <a:buChar char="-"/>
            </a:pPr>
            <a:r>
              <a:rPr lang="en-US" b="0" u="none" baseline="0" dirty="0"/>
              <a:t>This is where you will indicate if it has been pumped out and had regular maintenance or repairs</a:t>
            </a:r>
          </a:p>
          <a:p>
            <a:pPr marL="628650" lvl="1" indent="-171450">
              <a:buFontTx/>
              <a:buChar char="-"/>
            </a:pPr>
            <a:r>
              <a:rPr lang="en-US" b="0" u="none" baseline="0" dirty="0"/>
              <a:t>Remember that if there was a repair, the permit would be on file with the local environmental health department </a:t>
            </a:r>
          </a:p>
          <a:p>
            <a:pPr marL="171450" indent="-171450">
              <a:buFontTx/>
              <a:buChar char="-"/>
            </a:pPr>
            <a:r>
              <a:rPr lang="en-US" b="0" u="none" baseline="0" dirty="0"/>
              <a:t>are there any leaks or backups with any of the plumbing, water or sewage? </a:t>
            </a:r>
          </a:p>
          <a:p>
            <a:pPr marL="628650" lvl="1" indent="-171450">
              <a:buFontTx/>
              <a:buChar char="-"/>
            </a:pPr>
            <a:r>
              <a:rPr lang="en-US" b="0" u="none" baseline="0" dirty="0"/>
              <a:t>A backup is a warning sign of a septic problem and we will address this in more detail after the break</a:t>
            </a:r>
            <a:br>
              <a:rPr lang="en-US" b="0" u="none" baseline="0" dirty="0"/>
            </a:br>
            <a:endParaRPr lang="en-US" b="0" u="none" baseline="0" dirty="0"/>
          </a:p>
          <a:p>
            <a:pPr marL="171450" indent="-171450">
              <a:buFontTx/>
              <a:buChar char="-"/>
            </a:pPr>
            <a:r>
              <a:rPr lang="en-US" b="0" u="none" baseline="0" dirty="0"/>
              <a:t>Septic systems are also addressed in the Special Stipulations, page 4, SS 318</a:t>
            </a:r>
          </a:p>
          <a:p>
            <a:pPr marL="171450" lvl="0" indent="-171450">
              <a:buFontTx/>
              <a:buChar char="-"/>
            </a:pPr>
            <a:r>
              <a:rPr lang="en-US" b="0" u="none" dirty="0"/>
              <a:t>This</a:t>
            </a:r>
            <a:r>
              <a:rPr lang="en-US" b="0" u="none" baseline="0" dirty="0"/>
              <a:t> refers to the lender required septic system clearance letter and may be required in some transactions based on the lender</a:t>
            </a:r>
          </a:p>
          <a:p>
            <a:pPr marL="628650" lvl="1" indent="-171450">
              <a:buFontTx/>
              <a:buChar char="-"/>
            </a:pPr>
            <a:r>
              <a:rPr lang="en-US" b="0" u="none" baseline="0" dirty="0"/>
              <a:t>Note that this is just asking for a visual inspection of the system and may note if there is a problem with water standing on the property above the septic tank, but it is not a full inspection of the system which can be performed by a state certified septic contractor</a:t>
            </a:r>
            <a:endParaRPr lang="en-US" b="0" u="none" dirty="0"/>
          </a:p>
        </p:txBody>
      </p:sp>
      <p:sp>
        <p:nvSpPr>
          <p:cNvPr id="4" name="Slide Number Placeholder 3"/>
          <p:cNvSpPr>
            <a:spLocks noGrp="1"/>
          </p:cNvSpPr>
          <p:nvPr>
            <p:ph type="sldNum" sz="quarter" idx="10"/>
          </p:nvPr>
        </p:nvSpPr>
        <p:spPr/>
        <p:txBody>
          <a:bodyPr/>
          <a:lstStyle/>
          <a:p>
            <a:fld id="{F5ABD593-0236-427C-BAAA-15BC84449F66}" type="slidenum">
              <a:rPr lang="en-US" smtClean="0"/>
              <a:t>29</a:t>
            </a:fld>
            <a:endParaRPr lang="en-US"/>
          </a:p>
        </p:txBody>
      </p:sp>
    </p:spTree>
    <p:extLst>
      <p:ext uri="{BB962C8B-B14F-4D97-AF65-F5344CB8AC3E}">
        <p14:creationId xmlns:p14="http://schemas.microsoft.com/office/powerpoint/2010/main" val="2176092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Danny:</a:t>
            </a:r>
            <a:r>
              <a:rPr lang="en-US" b="0" u="none" baseline="0" dirty="0"/>
              <a:t> Brief overview over the next few slides of the Metro Water District then turn it over to Alan for an overview of DPH and to begin the basics on septic systems.</a:t>
            </a:r>
            <a:endParaRPr lang="en-US" b="1" u="sng" dirty="0"/>
          </a:p>
          <a:p>
            <a:endParaRPr lang="en-US" dirty="0"/>
          </a:p>
          <a:p>
            <a:r>
              <a:rPr lang="en-US" dirty="0"/>
              <a:t>Some points you may consider in these</a:t>
            </a:r>
            <a:r>
              <a:rPr lang="en-US" baseline="0" dirty="0"/>
              <a:t> slides: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Unlike most large cities that were built around access to water, Atlanta began as a transportation hub. </a:t>
            </a:r>
          </a:p>
          <a:p>
            <a:pPr marL="171450" indent="-171450">
              <a:buFontTx/>
              <a:buChar char="-"/>
            </a:pPr>
            <a:r>
              <a:rPr lang="en-US" sz="1200" b="0" i="0" kern="1200" dirty="0">
                <a:solidFill>
                  <a:schemeClr val="tx1"/>
                </a:solidFill>
                <a:effectLst/>
                <a:latin typeface="+mn-lt"/>
                <a:ea typeface="+mn-ea"/>
                <a:cs typeface="+mn-cs"/>
              </a:rPr>
              <a:t>It has the highest elevation of all major cities east of the Mississippi River. </a:t>
            </a:r>
          </a:p>
          <a:p>
            <a:pPr marL="171450" indent="-171450">
              <a:buFontTx/>
              <a:buChar char="-"/>
            </a:pPr>
            <a:r>
              <a:rPr lang="en-US" sz="1200" b="0" i="0" kern="1200" dirty="0">
                <a:solidFill>
                  <a:schemeClr val="tx1"/>
                </a:solidFill>
                <a:effectLst/>
                <a:latin typeface="+mn-lt"/>
                <a:ea typeface="+mn-ea"/>
                <a:cs typeface="+mn-cs"/>
              </a:rPr>
              <a:t>The region is located at the headwaters of six major river basins and three river systems, which represent the smallest watershed providing a major portion of water supply for any metropolitan area in the country.</a:t>
            </a:r>
          </a:p>
          <a:p>
            <a:pPr marL="171450" indent="-171450">
              <a:buFontTx/>
              <a:buChar char="-"/>
            </a:pPr>
            <a:r>
              <a:rPr lang="en-US" sz="1200" b="0" i="0" kern="1200" dirty="0">
                <a:solidFill>
                  <a:schemeClr val="tx1"/>
                </a:solidFill>
                <a:effectLst/>
                <a:latin typeface="+mn-lt"/>
                <a:ea typeface="+mn-ea"/>
                <a:cs typeface="+mn-cs"/>
              </a:rPr>
              <a:t>Our</a:t>
            </a:r>
            <a:r>
              <a:rPr lang="en-US" sz="1200" b="0" i="0" kern="1200" baseline="0" dirty="0">
                <a:solidFill>
                  <a:schemeClr val="tx1"/>
                </a:solidFill>
                <a:effectLst/>
                <a:latin typeface="+mn-lt"/>
                <a:ea typeface="+mn-ea"/>
                <a:cs typeface="+mn-cs"/>
              </a:rPr>
              <a:t> region sits on a bedrock of granite, so ground water is not an option </a:t>
            </a:r>
          </a:p>
          <a:p>
            <a:pPr marL="171450" indent="-171450">
              <a:buFontTx/>
              <a:buChar char="-"/>
            </a:pPr>
            <a:r>
              <a:rPr lang="en-US" sz="1200" b="0" i="0" kern="1200" baseline="0" dirty="0">
                <a:solidFill>
                  <a:schemeClr val="tx1"/>
                </a:solidFill>
                <a:effectLst/>
                <a:latin typeface="+mn-lt"/>
                <a:ea typeface="+mn-ea"/>
                <a:cs typeface="+mn-cs"/>
              </a:rPr>
              <a:t>Over 70% of our water supply in metro Atlanta comes from Lake Lanier and the Chattahoochee River.</a:t>
            </a:r>
          </a:p>
        </p:txBody>
      </p:sp>
      <p:sp>
        <p:nvSpPr>
          <p:cNvPr id="4" name="Slide Number Placeholder 3"/>
          <p:cNvSpPr>
            <a:spLocks noGrp="1"/>
          </p:cNvSpPr>
          <p:nvPr>
            <p:ph type="sldNum" sz="quarter" idx="10"/>
          </p:nvPr>
        </p:nvSpPr>
        <p:spPr/>
        <p:txBody>
          <a:bodyPr/>
          <a:lstStyle/>
          <a:p>
            <a:fld id="{F5ABD593-0236-427C-BAAA-15BC84449F66}" type="slidenum">
              <a:rPr lang="en-US" smtClean="0"/>
              <a:t>3</a:t>
            </a:fld>
            <a:endParaRPr lang="en-US"/>
          </a:p>
        </p:txBody>
      </p:sp>
    </p:spTree>
    <p:extLst>
      <p:ext uri="{BB962C8B-B14F-4D97-AF65-F5344CB8AC3E}">
        <p14:creationId xmlns:p14="http://schemas.microsoft.com/office/powerpoint/2010/main" val="763747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228600"/>
            <a:ext cx="4646613" cy="3486150"/>
          </a:xfrm>
        </p:spPr>
      </p:sp>
      <p:sp>
        <p:nvSpPr>
          <p:cNvPr id="3" name="Notes Placeholder 2"/>
          <p:cNvSpPr>
            <a:spLocks noGrp="1"/>
          </p:cNvSpPr>
          <p:nvPr>
            <p:ph type="body" idx="1"/>
          </p:nvPr>
        </p:nvSpPr>
        <p:spPr>
          <a:xfrm>
            <a:off x="688805" y="3714751"/>
            <a:ext cx="5504204" cy="5353051"/>
          </a:xfrm>
        </p:spPr>
        <p:txBody>
          <a:bodyPr/>
          <a:lstStyle/>
          <a:p>
            <a:r>
              <a:rPr lang="en-US" b="1" u="sng" dirty="0"/>
              <a:t>Danny:</a:t>
            </a:r>
            <a:r>
              <a:rPr lang="en-US" b="0" u="none" dirty="0"/>
              <a:t> address some of</a:t>
            </a:r>
            <a:r>
              <a:rPr lang="en-US" b="0" u="none" baseline="0" dirty="0"/>
              <a:t> these common myths on the next two slides</a:t>
            </a:r>
            <a:br>
              <a:rPr lang="en-US" b="0" u="none" baseline="0" dirty="0"/>
            </a:br>
            <a:endParaRPr lang="en-US" b="0" u="none" dirty="0"/>
          </a:p>
          <a:p>
            <a:r>
              <a:rPr lang="en-US" b="1" dirty="0"/>
              <a:t>Myth: Septic systems are just in rural areas.</a:t>
            </a:r>
          </a:p>
          <a:p>
            <a:r>
              <a:rPr lang="en-US" dirty="0"/>
              <a:t>- Actually septic systems are common</a:t>
            </a:r>
            <a:r>
              <a:rPr lang="en-US" baseline="0" dirty="0"/>
              <a:t> in Georgia and can be found in urban and rural areas.</a:t>
            </a:r>
            <a:endParaRPr lang="en-US" dirty="0"/>
          </a:p>
          <a:p>
            <a:r>
              <a:rPr lang="en-US" sz="1200" b="1" i="0" kern="1200" dirty="0">
                <a:solidFill>
                  <a:schemeClr val="tx1"/>
                </a:solidFill>
                <a:effectLst/>
                <a:latin typeface="+mn-lt"/>
                <a:ea typeface="+mn-ea"/>
                <a:cs typeface="+mn-cs"/>
              </a:rPr>
              <a:t>Myth: All</a:t>
            </a:r>
            <a:r>
              <a:rPr lang="en-US" sz="1200" b="1" i="0" kern="1200" baseline="0" dirty="0">
                <a:solidFill>
                  <a:schemeClr val="tx1"/>
                </a:solidFill>
                <a:effectLst/>
                <a:latin typeface="+mn-lt"/>
                <a:ea typeface="+mn-ea"/>
                <a:cs typeface="+mn-cs"/>
              </a:rPr>
              <a:t> septic systems fail and cause lots of problems. I want to avoid a home on septic.</a:t>
            </a:r>
          </a:p>
          <a:p>
            <a:r>
              <a:rPr lang="en-US" sz="1200" b="0" i="0" kern="1200" baseline="0" dirty="0">
                <a:solidFill>
                  <a:schemeClr val="tx1"/>
                </a:solidFill>
                <a:effectLst/>
                <a:latin typeface="+mn-lt"/>
                <a:ea typeface="+mn-ea"/>
                <a:cs typeface="+mn-cs"/>
              </a:rPr>
              <a:t>- Just like your air conditioner, roof and electric wiring, septic systems are not made to last forever. </a:t>
            </a:r>
          </a:p>
          <a:p>
            <a:r>
              <a:rPr lang="en-US" sz="1200" b="0" i="0" kern="1200" baseline="0" dirty="0">
                <a:solidFill>
                  <a:schemeClr val="tx1"/>
                </a:solidFill>
                <a:effectLst/>
                <a:latin typeface="+mn-lt"/>
                <a:ea typeface="+mn-ea"/>
                <a:cs typeface="+mn-cs"/>
              </a:rPr>
              <a:t>- This is a major component of your home and should be regularly maintained. </a:t>
            </a:r>
          </a:p>
          <a:p>
            <a:r>
              <a:rPr lang="en-US" sz="1200" b="0" i="0" kern="1200" baseline="0" dirty="0">
                <a:solidFill>
                  <a:schemeClr val="tx1"/>
                </a:solidFill>
                <a:effectLst/>
                <a:latin typeface="+mn-lt"/>
                <a:ea typeface="+mn-ea"/>
                <a:cs typeface="+mn-cs"/>
              </a:rPr>
              <a:t>- Since 1990, all newly developed, non-</a:t>
            </a:r>
            <a:r>
              <a:rPr lang="en-US" sz="1200" b="0" i="0" kern="1200" baseline="0" dirty="0" err="1">
                <a:solidFill>
                  <a:schemeClr val="tx1"/>
                </a:solidFill>
                <a:effectLst/>
                <a:latin typeface="+mn-lt"/>
                <a:ea typeface="+mn-ea"/>
                <a:cs typeface="+mn-cs"/>
              </a:rPr>
              <a:t>sewered</a:t>
            </a:r>
            <a:r>
              <a:rPr lang="en-US" sz="1200" b="0" i="0" kern="1200" baseline="0" dirty="0">
                <a:solidFill>
                  <a:schemeClr val="tx1"/>
                </a:solidFill>
                <a:effectLst/>
                <a:latin typeface="+mn-lt"/>
                <a:ea typeface="+mn-ea"/>
                <a:cs typeface="+mn-cs"/>
              </a:rPr>
              <a:t> lots must have a soil analysis performed before permitting and has drastically reduced systems that fail prematurely.</a:t>
            </a:r>
            <a:endParaRPr lang="en-US" dirty="0"/>
          </a:p>
          <a:p>
            <a:pPr marL="171450" indent="-171450">
              <a:buFontTx/>
              <a:buChar char="-"/>
            </a:pPr>
            <a:r>
              <a:rPr lang="en-US" baseline="0" dirty="0"/>
              <a:t>Regular maintenance is only recommended every 3 – 5 years. This includes an inspection and pump out. </a:t>
            </a:r>
          </a:p>
          <a:p>
            <a:pPr marL="171450" indent="-171450">
              <a:buFontTx/>
              <a:buChar char="-"/>
            </a:pPr>
            <a:r>
              <a:rPr lang="en-US" baseline="0" dirty="0"/>
              <a:t>We will discuss more about maintenance in a few minutes, but homeowners do not need to buy an extra chemical additives.</a:t>
            </a:r>
            <a:endParaRPr lang="en-US" dirty="0"/>
          </a:p>
          <a:p>
            <a:r>
              <a:rPr lang="en-US" b="1" dirty="0"/>
              <a:t>Myth: Maintaining a septic tank costs too much money</a:t>
            </a:r>
            <a:endParaRPr lang="en-US" b="1" baseline="0" dirty="0"/>
          </a:p>
          <a:p>
            <a:pPr marL="171450" indent="-171450">
              <a:buFontTx/>
              <a:buChar char="-"/>
            </a:pPr>
            <a:r>
              <a:rPr lang="en-US" dirty="0"/>
              <a:t>Regular maintenance</a:t>
            </a:r>
            <a:r>
              <a:rPr lang="en-US" baseline="0" dirty="0"/>
              <a:t> can come out to less than $10 per month which can be significantly less than an average bill on municipal sewer</a:t>
            </a:r>
          </a:p>
          <a:p>
            <a:r>
              <a:rPr lang="en-US" b="1" dirty="0"/>
              <a:t>Myth: The buyer will not know there is a problem until it’s too late</a:t>
            </a:r>
          </a:p>
          <a:p>
            <a:pPr marL="171450" indent="-171450">
              <a:buFontTx/>
              <a:buChar char="-"/>
            </a:pPr>
            <a:r>
              <a:rPr lang="en-US" dirty="0"/>
              <a:t>During</a:t>
            </a:r>
            <a:r>
              <a:rPr lang="en-US" baseline="0" dirty="0"/>
              <a:t> the home buying process, a septic tank inspection can be done by a certified inspector. </a:t>
            </a:r>
          </a:p>
          <a:p>
            <a:pPr marL="171450" indent="-171450">
              <a:buFontTx/>
              <a:buChar char="-"/>
            </a:pPr>
            <a:r>
              <a:rPr lang="en-US" baseline="0" dirty="0"/>
              <a:t>Even some lenders may require an inspection letter for the septic tank.</a:t>
            </a:r>
          </a:p>
          <a:p>
            <a:pPr marL="171450" indent="-171450">
              <a:buFontTx/>
              <a:buChar char="-"/>
            </a:pPr>
            <a:r>
              <a:rPr lang="en-US" baseline="0" dirty="0"/>
              <a:t>The potential buyer may also contact the local environmental health department to ask if the home has had repair or failures in the past. </a:t>
            </a:r>
          </a:p>
          <a:p>
            <a:pPr marL="171450" indent="-171450">
              <a:buFontTx/>
              <a:buChar char="-"/>
            </a:pPr>
            <a:r>
              <a:rPr lang="en-US" baseline="0" dirty="0"/>
              <a:t>Just like an appliance, down the road an issue my arise and there will typically be warning signs that you can share with homeowners and we will cover those in a few minutes. </a:t>
            </a:r>
            <a:endParaRPr lang="en-US" dirty="0"/>
          </a:p>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F5ABD593-0236-427C-BAAA-15BC84449F66}" type="slidenum">
              <a:rPr lang="en-US" smtClean="0"/>
              <a:t>30</a:t>
            </a:fld>
            <a:endParaRPr lang="en-US"/>
          </a:p>
        </p:txBody>
      </p:sp>
    </p:spTree>
    <p:extLst>
      <p:ext uri="{BB962C8B-B14F-4D97-AF65-F5344CB8AC3E}">
        <p14:creationId xmlns:p14="http://schemas.microsoft.com/office/powerpoint/2010/main" val="2149211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228600"/>
            <a:ext cx="4646613" cy="3486150"/>
          </a:xfrm>
        </p:spPr>
      </p:sp>
      <p:sp>
        <p:nvSpPr>
          <p:cNvPr id="3" name="Notes Placeholder 2"/>
          <p:cNvSpPr>
            <a:spLocks noGrp="1"/>
          </p:cNvSpPr>
          <p:nvPr>
            <p:ph type="body" idx="1"/>
          </p:nvPr>
        </p:nvSpPr>
        <p:spPr>
          <a:xfrm>
            <a:off x="688805" y="3878262"/>
            <a:ext cx="5504204" cy="5113338"/>
          </a:xfrm>
        </p:spPr>
        <p:txBody>
          <a:bodyPr/>
          <a:lstStyle/>
          <a:p>
            <a:r>
              <a:rPr lang="en-US" sz="1200" b="1" i="0" u="sng" kern="1200" dirty="0">
                <a:solidFill>
                  <a:schemeClr val="tx1"/>
                </a:solidFill>
                <a:effectLst/>
                <a:latin typeface="+mn-lt"/>
                <a:ea typeface="+mn-ea"/>
                <a:cs typeface="+mn-cs"/>
              </a:rPr>
              <a:t>Danny: </a:t>
            </a:r>
            <a:r>
              <a:rPr lang="en-US" sz="1200" b="0" i="0" u="none" kern="1200" dirty="0">
                <a:solidFill>
                  <a:schemeClr val="tx1"/>
                </a:solidFill>
                <a:effectLst/>
                <a:latin typeface="+mn-lt"/>
                <a:ea typeface="+mn-ea"/>
                <a:cs typeface="+mn-cs"/>
              </a:rPr>
              <a:t>continue the septic tank</a:t>
            </a:r>
            <a:r>
              <a:rPr lang="en-US" sz="1200" b="0" i="0" u="none" kern="1200" baseline="0" dirty="0">
                <a:solidFill>
                  <a:schemeClr val="tx1"/>
                </a:solidFill>
                <a:effectLst/>
                <a:latin typeface="+mn-lt"/>
                <a:ea typeface="+mn-ea"/>
                <a:cs typeface="+mn-cs"/>
              </a:rPr>
              <a:t> myths</a:t>
            </a:r>
            <a:br>
              <a:rPr lang="en-US" sz="1200" b="0" i="0" u="none" kern="1200" baseline="0" dirty="0">
                <a:solidFill>
                  <a:schemeClr val="tx1"/>
                </a:solidFill>
                <a:effectLst/>
                <a:latin typeface="+mn-lt"/>
                <a:ea typeface="+mn-ea"/>
                <a:cs typeface="+mn-cs"/>
              </a:rPr>
            </a:br>
            <a:r>
              <a:rPr lang="en-US" sz="1200" b="0" i="0" u="none" kern="1200" baseline="0" dirty="0">
                <a:solidFill>
                  <a:schemeClr val="tx1"/>
                </a:solidFill>
                <a:effectLst/>
                <a:latin typeface="+mn-lt"/>
                <a:ea typeface="+mn-ea"/>
                <a:cs typeface="+mn-cs"/>
              </a:rPr>
              <a:t/>
            </a:r>
            <a:br>
              <a:rPr lang="en-US" sz="1200" b="0" i="0" u="none" kern="1200" baseline="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Myth: The tank is of greater concern than the </a:t>
            </a:r>
            <a:r>
              <a:rPr lang="en-US" sz="1200" b="1" i="0" kern="1200" dirty="0" err="1">
                <a:solidFill>
                  <a:schemeClr val="tx1"/>
                </a:solidFill>
                <a:effectLst/>
                <a:latin typeface="+mn-lt"/>
                <a:ea typeface="+mn-ea"/>
                <a:cs typeface="+mn-cs"/>
              </a:rPr>
              <a:t>drainfield</a:t>
            </a:r>
            <a:r>
              <a:rPr lang="en-US" sz="1200" b="1" i="0"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pPr marL="171450" indent="-171450">
              <a:buFontTx/>
              <a:buChar char="-"/>
            </a:pPr>
            <a:r>
              <a:rPr lang="en-US" sz="1200" b="0" i="0" kern="1200" dirty="0">
                <a:solidFill>
                  <a:schemeClr val="tx1"/>
                </a:solidFill>
                <a:effectLst/>
                <a:latin typeface="+mn-lt"/>
                <a:ea typeface="+mn-ea"/>
                <a:cs typeface="+mn-cs"/>
              </a:rPr>
              <a:t>While the tank is necessary for the septic system to function, the majority of the waste clearing process occurs in the </a:t>
            </a:r>
            <a:r>
              <a:rPr lang="en-US" sz="1200" b="0" i="0" kern="1200" dirty="0" err="1">
                <a:solidFill>
                  <a:schemeClr val="tx1"/>
                </a:solidFill>
                <a:effectLst/>
                <a:latin typeface="+mn-lt"/>
                <a:ea typeface="+mn-ea"/>
                <a:cs typeface="+mn-cs"/>
              </a:rPr>
              <a:t>drainfield</a:t>
            </a:r>
            <a:r>
              <a:rPr lang="en-US" sz="1200" b="0" i="0" kern="1200" dirty="0">
                <a:solidFill>
                  <a:schemeClr val="tx1"/>
                </a:solidFill>
                <a:effectLst/>
                <a:latin typeface="+mn-lt"/>
                <a:ea typeface="+mn-ea"/>
                <a:cs typeface="+mn-cs"/>
              </a:rPr>
              <a:t>. </a:t>
            </a:r>
          </a:p>
          <a:p>
            <a:pPr marL="171450" indent="-171450">
              <a:buFontTx/>
              <a:buChar char="-"/>
            </a:pPr>
            <a:r>
              <a:rPr lang="en-US" sz="1200" b="0" i="0" kern="1200" dirty="0">
                <a:solidFill>
                  <a:schemeClr val="tx1"/>
                </a:solidFill>
                <a:effectLst/>
                <a:latin typeface="+mn-lt"/>
                <a:ea typeface="+mn-ea"/>
                <a:cs typeface="+mn-cs"/>
              </a:rPr>
              <a:t>It is important to carefully inspect both the tank and </a:t>
            </a:r>
            <a:r>
              <a:rPr lang="en-US" sz="1200" b="0" i="0" kern="1200" dirty="0" err="1">
                <a:solidFill>
                  <a:schemeClr val="tx1"/>
                </a:solidFill>
                <a:effectLst/>
                <a:latin typeface="+mn-lt"/>
                <a:ea typeface="+mn-ea"/>
                <a:cs typeface="+mn-cs"/>
              </a:rPr>
              <a:t>drainfield</a:t>
            </a:r>
            <a:r>
              <a:rPr lang="en-US" sz="1200" b="0" i="0" kern="1200" dirty="0">
                <a:solidFill>
                  <a:schemeClr val="tx1"/>
                </a:solidFill>
                <a:effectLst/>
                <a:latin typeface="+mn-lt"/>
                <a:ea typeface="+mn-ea"/>
                <a:cs typeface="+mn-cs"/>
              </a:rPr>
              <a:t> to ensure your septic tank system is working at its optimal level. </a:t>
            </a:r>
            <a:r>
              <a:rPr lang="en-US" sz="1200" b="1" i="0"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Myth: I</a:t>
            </a:r>
            <a:r>
              <a:rPr lang="en-US" sz="1200" b="1" i="0" kern="1200" baseline="0" dirty="0">
                <a:solidFill>
                  <a:schemeClr val="tx1"/>
                </a:solidFill>
                <a:effectLst/>
                <a:latin typeface="+mn-lt"/>
                <a:ea typeface="+mn-ea"/>
                <a:cs typeface="+mn-cs"/>
              </a:rPr>
              <a:t> have never pumped my septic tank and it has worked fine for 30 years. If I pump it now, it could cause a problem.</a:t>
            </a:r>
            <a:endParaRPr lang="en-US" sz="1200" b="1" i="0" kern="1200" dirty="0">
              <a:solidFill>
                <a:schemeClr val="tx1"/>
              </a:solidFill>
              <a:effectLst/>
              <a:latin typeface="+mn-lt"/>
              <a:ea typeface="+mn-ea"/>
              <a:cs typeface="+mn-cs"/>
            </a:endParaRPr>
          </a:p>
          <a:p>
            <a:pPr marL="171450" indent="-171450">
              <a:buFontTx/>
              <a:buChar char="-"/>
            </a:pPr>
            <a:r>
              <a:rPr lang="en-US" sz="1200" b="0" i="0" kern="1200" dirty="0">
                <a:solidFill>
                  <a:schemeClr val="tx1"/>
                </a:solidFill>
                <a:effectLst/>
                <a:latin typeface="+mn-lt"/>
                <a:ea typeface="+mn-ea"/>
                <a:cs typeface="+mn-cs"/>
              </a:rPr>
              <a:t>You</a:t>
            </a:r>
            <a:r>
              <a:rPr lang="en-US" sz="1200" b="0" i="0" kern="1200" baseline="0" dirty="0">
                <a:solidFill>
                  <a:schemeClr val="tx1"/>
                </a:solidFill>
                <a:effectLst/>
                <a:latin typeface="+mn-lt"/>
                <a:ea typeface="+mn-ea"/>
                <a:cs typeface="+mn-cs"/>
              </a:rPr>
              <a:t> could actually have a problem and not even realize it. </a:t>
            </a:r>
          </a:p>
          <a:p>
            <a:pPr marL="171450" indent="-171450">
              <a:buFontTx/>
              <a:buChar char="-"/>
            </a:pPr>
            <a:r>
              <a:rPr lang="en-US" sz="1200" b="0" i="0" kern="1200" baseline="0" dirty="0">
                <a:solidFill>
                  <a:schemeClr val="tx1"/>
                </a:solidFill>
                <a:effectLst/>
                <a:latin typeface="+mn-lt"/>
                <a:ea typeface="+mn-ea"/>
                <a:cs typeface="+mn-cs"/>
              </a:rPr>
              <a:t>Septic systems will not last forever and will eventually fail. </a:t>
            </a:r>
          </a:p>
          <a:p>
            <a:pPr marL="171450" indent="-171450">
              <a:buFontTx/>
              <a:buChar char="-"/>
            </a:pPr>
            <a:r>
              <a:rPr lang="en-US" sz="1200" b="0" i="0" kern="1200" baseline="0" dirty="0">
                <a:solidFill>
                  <a:schemeClr val="tx1"/>
                </a:solidFill>
                <a:effectLst/>
                <a:latin typeface="+mn-lt"/>
                <a:ea typeface="+mn-ea"/>
                <a:cs typeface="+mn-cs"/>
              </a:rPr>
              <a:t>It’s best to schedule a maintenance before you have a failure which could cost much more than a</a:t>
            </a:r>
            <a:r>
              <a:rPr lang="en-US" sz="1200" b="0" i="0" kern="1200" dirty="0">
                <a:solidFill>
                  <a:schemeClr val="tx1"/>
                </a:solidFill>
                <a:effectLst/>
                <a:latin typeface="+mn-lt"/>
                <a:ea typeface="+mn-ea"/>
                <a:cs typeface="+mn-cs"/>
              </a:rPr>
              <a:t> major repair</a:t>
            </a:r>
            <a:r>
              <a:rPr lang="en-US" sz="1200" b="0" i="0" kern="1200" baseline="0" dirty="0">
                <a:solidFill>
                  <a:schemeClr val="tx1"/>
                </a:solidFill>
                <a:effectLst/>
                <a:latin typeface="+mn-lt"/>
                <a:ea typeface="+mn-ea"/>
                <a:cs typeface="+mn-cs"/>
              </a:rPr>
              <a:t>. </a:t>
            </a:r>
          </a:p>
          <a:p>
            <a:pPr marL="171450" indent="-171450">
              <a:buFontTx/>
              <a:buChar char="-"/>
            </a:pPr>
            <a:r>
              <a:rPr lang="en-US" sz="1200" b="0" i="0" kern="1200" dirty="0">
                <a:solidFill>
                  <a:schemeClr val="tx1"/>
                </a:solidFill>
                <a:effectLst/>
                <a:latin typeface="+mn-lt"/>
                <a:ea typeface="+mn-ea"/>
                <a:cs typeface="+mn-cs"/>
              </a:rPr>
              <a:t>The average lifespan for a septic tank system is between 20-30 years, while some have lasted up to 50 years. </a:t>
            </a:r>
          </a:p>
          <a:p>
            <a:pPr marL="171450" indent="-171450">
              <a:buFontTx/>
              <a:buChar char="-"/>
            </a:pPr>
            <a:r>
              <a:rPr lang="en-US" sz="1200" b="0" i="0" kern="1200" dirty="0">
                <a:solidFill>
                  <a:schemeClr val="tx1"/>
                </a:solidFill>
                <a:effectLst/>
                <a:latin typeface="+mn-lt"/>
                <a:ea typeface="+mn-ea"/>
                <a:cs typeface="+mn-cs"/>
              </a:rPr>
              <a:t>The lifespan can be extended with proper system maintenance and inspection</a:t>
            </a:r>
          </a:p>
          <a:p>
            <a:pPr marL="171450" indent="-171450">
              <a:buFontTx/>
              <a:buChar char="-"/>
            </a:pPr>
            <a:r>
              <a:rPr lang="en-US" dirty="0"/>
              <a:t>DPH says plumbing your tank just once can double the life of your system</a:t>
            </a: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Myth: The use of garbage disposals</a:t>
            </a:r>
            <a:r>
              <a:rPr lang="en-US" sz="1200" b="1" i="0" kern="1200" baseline="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and large amounts of water don’t harm your septic tank system.</a:t>
            </a:r>
          </a:p>
          <a:p>
            <a:pPr marL="171450" indent="-171450">
              <a:buFontTx/>
              <a:buChar char="-"/>
            </a:pPr>
            <a:r>
              <a:rPr lang="en-US" sz="1200" b="0" i="0" kern="1200" dirty="0">
                <a:solidFill>
                  <a:schemeClr val="tx1"/>
                </a:solidFill>
                <a:effectLst/>
                <a:latin typeface="+mn-lt"/>
                <a:ea typeface="+mn-ea"/>
                <a:cs typeface="+mn-cs"/>
              </a:rPr>
              <a:t>Garbage disposals increase the amount of solid waste put into the septic tank system that needs to be decomposed and high volumes of water increase the amount of waste water that need to be processed</a:t>
            </a:r>
            <a:r>
              <a:rPr lang="en-US" dirty="0"/>
              <a:t> and absorbed in the </a:t>
            </a:r>
            <a:r>
              <a:rPr lang="en-US" dirty="0" err="1"/>
              <a:t>drainfield</a:t>
            </a:r>
            <a:endParaRPr lang="en-US" sz="1200" b="0" i="0" kern="1200" dirty="0">
              <a:solidFill>
                <a:schemeClr val="tx1"/>
              </a:solidFill>
              <a:effectLst/>
              <a:latin typeface="+mn-lt"/>
              <a:ea typeface="+mn-ea"/>
              <a:cs typeface="+mn-cs"/>
            </a:endParaRPr>
          </a:p>
          <a:p>
            <a:pPr marL="171450" indent="-171450">
              <a:buFontTx/>
              <a:buChar char="-"/>
            </a:pPr>
            <a:r>
              <a:rPr lang="en-US" sz="1200" b="0" i="0" kern="1200" dirty="0">
                <a:solidFill>
                  <a:schemeClr val="tx1"/>
                </a:solidFill>
                <a:effectLst/>
                <a:latin typeface="+mn-lt"/>
                <a:ea typeface="+mn-ea"/>
                <a:cs typeface="+mn-cs"/>
              </a:rPr>
              <a:t>Just like with household chemicals, as long as these aren’t used excessively, your septic tank system will properly function. </a:t>
            </a:r>
          </a:p>
          <a:p>
            <a:pPr marL="171450" indent="-171450">
              <a:buFontTx/>
              <a:buChar char="-"/>
            </a:pPr>
            <a:r>
              <a:rPr lang="en-US" sz="1200" b="0" i="0" kern="1200" dirty="0">
                <a:solidFill>
                  <a:schemeClr val="tx1"/>
                </a:solidFill>
                <a:effectLst/>
                <a:latin typeface="+mn-lt"/>
                <a:ea typeface="+mn-ea"/>
                <a:cs typeface="+mn-cs"/>
              </a:rPr>
              <a:t>However, it is important to be aware of their impact on your system.</a:t>
            </a:r>
          </a:p>
          <a:p>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5ABD593-0236-427C-BAAA-15BC84449F66}" type="slidenum">
              <a:rPr lang="en-US" smtClean="0"/>
              <a:t>31</a:t>
            </a:fld>
            <a:endParaRPr lang="en-US"/>
          </a:p>
        </p:txBody>
      </p:sp>
    </p:spTree>
    <p:extLst>
      <p:ext uri="{BB962C8B-B14F-4D97-AF65-F5344CB8AC3E}">
        <p14:creationId xmlns:p14="http://schemas.microsoft.com/office/powerpoint/2010/main" val="1070542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1" i="0" u="sng" kern="1200" dirty="0">
                <a:solidFill>
                  <a:schemeClr val="tx1"/>
                </a:solidFill>
                <a:effectLst/>
                <a:latin typeface="+mn-lt"/>
                <a:ea typeface="+mn-ea"/>
                <a:cs typeface="+mn-cs"/>
              </a:rPr>
              <a:t>Danny:</a:t>
            </a:r>
            <a:r>
              <a:rPr lang="en-US" sz="1200" b="0" i="0" u="none" kern="1200" dirty="0">
                <a:solidFill>
                  <a:schemeClr val="tx1"/>
                </a:solidFill>
                <a:effectLst/>
                <a:latin typeface="+mn-lt"/>
                <a:ea typeface="+mn-ea"/>
                <a:cs typeface="+mn-cs"/>
              </a:rPr>
              <a:t> address the benefits of septic based on the answers received</a:t>
            </a:r>
            <a:r>
              <a:rPr lang="en-US" sz="1200" b="0" i="0" u="none" kern="1200" baseline="0" dirty="0">
                <a:solidFill>
                  <a:schemeClr val="tx1"/>
                </a:solidFill>
                <a:effectLst/>
                <a:latin typeface="+mn-lt"/>
                <a:ea typeface="+mn-ea"/>
                <a:cs typeface="+mn-cs"/>
              </a:rPr>
              <a:t> from the class</a:t>
            </a:r>
            <a:endParaRPr lang="en-US" sz="1200" b="1" i="0" u="sng"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If done properly, is environmentally friendly:</a:t>
            </a:r>
            <a:r>
              <a:rPr lang="en-US" baseline="0" dirty="0"/>
              <a:t> wastewater treatment removes pollution from surface water and groundwater </a:t>
            </a:r>
            <a:r>
              <a:rPr lang="en-US" sz="1200" b="0" i="0" kern="1200" baseline="0" dirty="0">
                <a:solidFill>
                  <a:schemeClr val="tx1"/>
                </a:solidFill>
                <a:effectLst/>
                <a:latin typeface="+mn-lt"/>
                <a:ea typeface="+mn-ea"/>
                <a:cs typeface="+mn-cs"/>
              </a:rPr>
              <a:t>is constantly replenished.</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With regular maintenance, a septic system can cost less than paying a sewer bill</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indent="-171450">
              <a:buFontTx/>
              <a:buChar cha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5ABD593-0236-427C-BAAA-15BC84449F66}" type="slidenum">
              <a:rPr lang="en-US" smtClean="0"/>
              <a:t>32</a:t>
            </a:fld>
            <a:endParaRPr lang="en-US"/>
          </a:p>
        </p:txBody>
      </p:sp>
    </p:spTree>
    <p:extLst>
      <p:ext uri="{BB962C8B-B14F-4D97-AF65-F5344CB8AC3E}">
        <p14:creationId xmlns:p14="http://schemas.microsoft.com/office/powerpoint/2010/main" val="4005299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Danny</a:t>
            </a:r>
            <a:r>
              <a:rPr lang="en-US" dirty="0"/>
              <a:t>: encourage class</a:t>
            </a:r>
            <a:r>
              <a:rPr lang="en-US" baseline="0" dirty="0"/>
              <a:t> to interact with their neighbor and think how they might encourage the benefits of septic to a potential buyer</a:t>
            </a:r>
          </a:p>
          <a:p>
            <a:endParaRPr lang="en-US" dirty="0"/>
          </a:p>
          <a:p>
            <a:pPr marL="171450" indent="-171450">
              <a:buFontTx/>
              <a:buChar char="-"/>
            </a:pPr>
            <a:r>
              <a:rPr lang="en-US" dirty="0"/>
              <a:t>There are many ways to inform your homebuyer on the tips to owning and maintaining a septic system.</a:t>
            </a:r>
          </a:p>
          <a:p>
            <a:pPr marL="171450" indent="-171450">
              <a:buFontTx/>
              <a:buChar char="-"/>
            </a:pPr>
            <a:r>
              <a:rPr lang="en-US" dirty="0"/>
              <a:t>What methods would be most effective to ensure longer term retention of these septic system tips so the information isn’t lost in the shuffle of buying and moving into a new home?</a:t>
            </a:r>
          </a:p>
        </p:txBody>
      </p:sp>
      <p:sp>
        <p:nvSpPr>
          <p:cNvPr id="4" name="Slide Number Placeholder 3"/>
          <p:cNvSpPr>
            <a:spLocks noGrp="1"/>
          </p:cNvSpPr>
          <p:nvPr>
            <p:ph type="sldNum" sz="quarter" idx="10"/>
          </p:nvPr>
        </p:nvSpPr>
        <p:spPr/>
        <p:txBody>
          <a:bodyPr/>
          <a:lstStyle/>
          <a:p>
            <a:fld id="{F5ABD593-0236-427C-BAAA-15BC84449F66}" type="slidenum">
              <a:rPr lang="en-US" smtClean="0"/>
              <a:t>33</a:t>
            </a:fld>
            <a:endParaRPr lang="en-US"/>
          </a:p>
        </p:txBody>
      </p:sp>
    </p:spTree>
    <p:extLst>
      <p:ext uri="{BB962C8B-B14F-4D97-AF65-F5344CB8AC3E}">
        <p14:creationId xmlns:p14="http://schemas.microsoft.com/office/powerpoint/2010/main" val="1070542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u="sng" dirty="0"/>
              <a:t>Danny: </a:t>
            </a:r>
            <a:r>
              <a:rPr lang="en-US" b="0" u="none" dirty="0"/>
              <a:t>recap what</a:t>
            </a:r>
            <a:r>
              <a:rPr lang="en-US" b="0" u="none" baseline="0" dirty="0"/>
              <a:t> you just heard from the group and go over additional tips </a:t>
            </a:r>
            <a:endParaRPr lang="en-US" b="1" u="sng" dirty="0"/>
          </a:p>
          <a:p>
            <a:pPr marL="171450" indent="-171450">
              <a:buFontTx/>
              <a:buChar char="-"/>
            </a:pPr>
            <a:r>
              <a:rPr lang="en-US" dirty="0"/>
              <a:t>Discuss septic systems with both the buyer and seller. Help the flow of information</a:t>
            </a:r>
            <a:r>
              <a:rPr lang="en-US" baseline="0" dirty="0"/>
              <a:t> through the seller disclosure statement </a:t>
            </a:r>
          </a:p>
          <a:p>
            <a:pPr marL="171450" indent="-171450">
              <a:buFontTx/>
              <a:buChar char="-"/>
            </a:pPr>
            <a:r>
              <a:rPr lang="en-US" b="0" baseline="0" dirty="0">
                <a:ea typeface="Trebuchet MS" charset="0"/>
                <a:cs typeface="Trebuchet MS" charset="0"/>
              </a:rPr>
              <a:t>Pumping is low maintenance and costs around $300-$500, every 3-5 years. </a:t>
            </a:r>
          </a:p>
          <a:p>
            <a:pPr marL="171450" indent="-171450">
              <a:buFontTx/>
              <a:buChar char="-"/>
            </a:pPr>
            <a:r>
              <a:rPr lang="en-US" dirty="0"/>
              <a:t>Talk about how septic systems are eco-friendly!</a:t>
            </a:r>
          </a:p>
          <a:p>
            <a:pPr marL="171450" indent="-171450">
              <a:buFontTx/>
              <a:buChar char="-"/>
            </a:pPr>
            <a:r>
              <a:rPr lang="en-US" dirty="0">
                <a:ea typeface="Trebuchet MS" charset="0"/>
                <a:cs typeface="Trebuchet MS" charset="0"/>
              </a:rPr>
              <a:t>Describe the septic system process to ease fear of the unknown.</a:t>
            </a:r>
          </a:p>
          <a:p>
            <a:pPr marL="171450" indent="-171450">
              <a:buFontTx/>
              <a:buChar char="-"/>
            </a:pPr>
            <a:r>
              <a:rPr lang="en-US" dirty="0">
                <a:ea typeface="Trebuchet MS" charset="0"/>
                <a:cs typeface="Trebuchet MS" charset="0"/>
              </a:rPr>
              <a:t>Encourage</a:t>
            </a:r>
            <a:r>
              <a:rPr lang="en-US" baseline="0" dirty="0">
                <a:ea typeface="Trebuchet MS" charset="0"/>
                <a:cs typeface="Trebuchet MS" charset="0"/>
              </a:rPr>
              <a:t> buyers to have the system inspected by a state certified contractor. The seller may be willing to share the septic records or the county health department will have the records of the installation and any repairs.</a:t>
            </a:r>
            <a:endParaRPr lang="en-US" dirty="0">
              <a:ea typeface="Trebuchet MS" charset="0"/>
              <a:cs typeface="Trebuchet MS"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ea typeface="Trebuchet MS" charset="0"/>
                <a:cs typeface="Trebuchet MS" charset="0"/>
              </a:rPr>
              <a:t>Remember,</a:t>
            </a:r>
            <a:r>
              <a:rPr lang="en-US" baseline="0" dirty="0">
                <a:ea typeface="Trebuchet MS" charset="0"/>
                <a:cs typeface="Trebuchet MS" charset="0"/>
              </a:rPr>
              <a:t> the </a:t>
            </a:r>
            <a:r>
              <a:rPr lang="en-US" dirty="0">
                <a:ea typeface="Trebuchet MS" charset="0"/>
                <a:cs typeface="Trebuchet MS" charset="0"/>
              </a:rPr>
              <a:t>septic system is the responsibility of the homeowner</a:t>
            </a:r>
            <a:r>
              <a:rPr lang="en-US" baseline="0" dirty="0">
                <a:ea typeface="Trebuchet MS" charset="0"/>
                <a:cs typeface="Trebuchet MS" charset="0"/>
              </a:rPr>
              <a:t> and the more information they have, the better informed they will be.</a:t>
            </a:r>
          </a:p>
        </p:txBody>
      </p:sp>
      <p:sp>
        <p:nvSpPr>
          <p:cNvPr id="4" name="Slide Number Placeholder 3"/>
          <p:cNvSpPr>
            <a:spLocks noGrp="1"/>
          </p:cNvSpPr>
          <p:nvPr>
            <p:ph type="sldNum" sz="quarter" idx="10"/>
          </p:nvPr>
        </p:nvSpPr>
        <p:spPr/>
        <p:txBody>
          <a:bodyPr/>
          <a:lstStyle/>
          <a:p>
            <a:fld id="{F5ABD593-0236-427C-BAAA-15BC84449F66}" type="slidenum">
              <a:rPr lang="en-US" smtClean="0"/>
              <a:t>34</a:t>
            </a:fld>
            <a:endParaRPr lang="en-US"/>
          </a:p>
        </p:txBody>
      </p:sp>
    </p:spTree>
    <p:extLst>
      <p:ext uri="{BB962C8B-B14F-4D97-AF65-F5344CB8AC3E}">
        <p14:creationId xmlns:p14="http://schemas.microsoft.com/office/powerpoint/2010/main" val="10705429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Danny:</a:t>
            </a:r>
            <a:r>
              <a:rPr lang="en-US" b="0" u="none" dirty="0"/>
              <a:t> </a:t>
            </a:r>
          </a:p>
          <a:p>
            <a:pPr marL="171450" indent="-171450">
              <a:buFontTx/>
              <a:buChar char="-"/>
            </a:pPr>
            <a:r>
              <a:rPr lang="en-US" dirty="0"/>
              <a:t>The septic system is designed to fit the property and the particular house  </a:t>
            </a:r>
          </a:p>
          <a:p>
            <a:pPr marL="171450" indent="-171450">
              <a:buFontTx/>
              <a:buChar char="-"/>
            </a:pPr>
            <a:r>
              <a:rPr lang="en-US" dirty="0"/>
              <a:t>Before the homeowner consider adding an extra bedroom or office, swimming pool, or other addition, consult your septic inspection report and the local health department. </a:t>
            </a:r>
          </a:p>
          <a:p>
            <a:pPr marL="171450" indent="-171450">
              <a:buFontTx/>
              <a:buChar char="-"/>
            </a:pPr>
            <a:r>
              <a:rPr lang="en-US" dirty="0"/>
              <a:t>Any foundational structure, including decks, pools, and garages, must not cover or interfere with the septic system. </a:t>
            </a:r>
          </a:p>
          <a:p>
            <a:pPr marL="171450" indent="-171450">
              <a:buFontTx/>
              <a:buChar char="-"/>
            </a:pPr>
            <a:r>
              <a:rPr lang="en-US" dirty="0"/>
              <a:t>The tank and lines must be accessible for maintenance and repairs. There is an area on your property reserved for future repair. </a:t>
            </a:r>
          </a:p>
          <a:p>
            <a:pPr marL="171450" indent="-171450">
              <a:buFontTx/>
              <a:buChar char="-"/>
            </a:pPr>
            <a:r>
              <a:rPr lang="en-US" dirty="0"/>
              <a:t>Both the area where the system is now and the future repair area must not be disturbed nor have any structure put upon them. If you are considering any improvements or additions to your home, please contact the county environmental</a:t>
            </a:r>
            <a:r>
              <a:rPr lang="en-US" baseline="0" dirty="0"/>
              <a:t> health</a:t>
            </a:r>
            <a:r>
              <a:rPr lang="en-US" dirty="0"/>
              <a:t> for consultation and permitting</a:t>
            </a:r>
            <a:endParaRPr lang="en-US" baseline="0" dirty="0">
              <a:solidFill>
                <a:schemeClr val="bg1"/>
              </a:solidFill>
              <a:latin typeface="Trebuchet MS" charset="0"/>
              <a:ea typeface="Trebuchet MS" charset="0"/>
              <a:cs typeface="Trebuchet MS" charset="0"/>
            </a:endParaRPr>
          </a:p>
          <a:p>
            <a:pPr marL="171450" indent="-171450">
              <a:buFontTx/>
              <a:buChar char="-"/>
            </a:pPr>
            <a:r>
              <a:rPr lang="en-US" dirty="0"/>
              <a:t>Buyer beware! If you are about to purchase a lot to construct a home in an area that is not served by a municipal sewer system, contact the county health department to find out if that lot has been approved for development using a septic tank system. </a:t>
            </a:r>
          </a:p>
          <a:p>
            <a:pPr marL="171450" indent="-171450">
              <a:buFontTx/>
              <a:buChar char="-"/>
            </a:pPr>
            <a:r>
              <a:rPr lang="en-US" dirty="0"/>
              <a:t>Not all lots can be developed for septic system use. </a:t>
            </a:r>
          </a:p>
          <a:p>
            <a:pPr marL="171450" indent="-171450">
              <a:buFontTx/>
              <a:buChar char="-"/>
            </a:pPr>
            <a:r>
              <a:rPr lang="en-US" dirty="0"/>
              <a:t>They may already have information on this property, but if not, an evaluation can be made and the owner may have to arrange for soil tests to be completed by a soil classifier before a decision can be determined regarding its suitability. </a:t>
            </a:r>
          </a:p>
          <a:p>
            <a:endParaRPr lang="en-US" b="1" u="sng" dirty="0"/>
          </a:p>
        </p:txBody>
      </p:sp>
      <p:sp>
        <p:nvSpPr>
          <p:cNvPr id="4" name="Slide Number Placeholder 3"/>
          <p:cNvSpPr>
            <a:spLocks noGrp="1"/>
          </p:cNvSpPr>
          <p:nvPr>
            <p:ph type="sldNum" sz="quarter" idx="10"/>
          </p:nvPr>
        </p:nvSpPr>
        <p:spPr/>
        <p:txBody>
          <a:bodyPr/>
          <a:lstStyle/>
          <a:p>
            <a:fld id="{F5ABD593-0236-427C-BAAA-15BC84449F66}" type="slidenum">
              <a:rPr lang="en-US" smtClean="0"/>
              <a:t>35</a:t>
            </a:fld>
            <a:endParaRPr lang="en-US"/>
          </a:p>
        </p:txBody>
      </p:sp>
    </p:spTree>
    <p:extLst>
      <p:ext uri="{BB962C8B-B14F-4D97-AF65-F5344CB8AC3E}">
        <p14:creationId xmlns:p14="http://schemas.microsoft.com/office/powerpoint/2010/main" val="34313537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sng" kern="1200" dirty="0">
                <a:solidFill>
                  <a:schemeClr val="tx1"/>
                </a:solidFill>
                <a:effectLst/>
                <a:latin typeface="+mn-lt"/>
                <a:ea typeface="+mn-ea"/>
                <a:cs typeface="+mn-cs"/>
              </a:rPr>
              <a:t>Danny:</a:t>
            </a:r>
          </a:p>
          <a:p>
            <a:pPr marL="171450" indent="-171450">
              <a:buFontTx/>
              <a:buChar char="-"/>
            </a:pPr>
            <a:r>
              <a:rPr lang="en-US" sz="1200" b="0" i="0" u="none" kern="1200" dirty="0">
                <a:solidFill>
                  <a:schemeClr val="tx1"/>
                </a:solidFill>
                <a:effectLst/>
                <a:latin typeface="+mn-lt"/>
                <a:ea typeface="+mn-ea"/>
                <a:cs typeface="+mn-cs"/>
              </a:rPr>
              <a:t>There are many t</a:t>
            </a:r>
            <a:r>
              <a:rPr lang="en-US" sz="1200" b="0" i="0" kern="1200" dirty="0">
                <a:solidFill>
                  <a:schemeClr val="tx1"/>
                </a:solidFill>
                <a:effectLst/>
                <a:latin typeface="+mn-lt"/>
                <a:ea typeface="+mn-ea"/>
                <a:cs typeface="+mn-cs"/>
              </a:rPr>
              <a:t>oilet rebate programs </a:t>
            </a:r>
            <a:r>
              <a:rPr lang="en-US" sz="1200" b="0" i="0" kern="1200" baseline="0" dirty="0">
                <a:solidFill>
                  <a:schemeClr val="tx1"/>
                </a:solidFill>
                <a:effectLst/>
                <a:latin typeface="+mn-lt"/>
                <a:ea typeface="+mn-ea"/>
                <a:cs typeface="+mn-cs"/>
              </a:rPr>
              <a:t>available to homeowners across metro Atlanta.  </a:t>
            </a:r>
          </a:p>
          <a:p>
            <a:pPr marL="171450" indent="-171450">
              <a:buFontTx/>
              <a:buChar char="-"/>
            </a:pPr>
            <a:r>
              <a:rPr lang="en-US" sz="1200" b="0" i="0" kern="1200" baseline="0" dirty="0">
                <a:solidFill>
                  <a:schemeClr val="tx1"/>
                </a:solidFill>
                <a:effectLst/>
                <a:latin typeface="+mn-lt"/>
                <a:ea typeface="+mn-ea"/>
                <a:cs typeface="+mn-cs"/>
              </a:rPr>
              <a:t>If a home has toilets installed in 1993 or earlier, then the homeowner may be eligible for rebates ranging from $50-100</a:t>
            </a:r>
          </a:p>
          <a:p>
            <a:pPr marL="171450" indent="-171450">
              <a:buFontTx/>
              <a:buChar char="-"/>
            </a:pPr>
            <a:r>
              <a:rPr lang="en-US" sz="1200" b="0" i="0" kern="1200" baseline="0" dirty="0">
                <a:solidFill>
                  <a:schemeClr val="tx1"/>
                </a:solidFill>
                <a:effectLst/>
                <a:latin typeface="+mn-lt"/>
                <a:ea typeface="+mn-ea"/>
                <a:cs typeface="+mn-cs"/>
              </a:rPr>
              <a:t>You can visit our webpage at northgeorgiawater.org/</a:t>
            </a:r>
            <a:r>
              <a:rPr lang="en-US" sz="1200" b="0" i="0" kern="1200" baseline="0" dirty="0" err="1">
                <a:solidFill>
                  <a:schemeClr val="tx1"/>
                </a:solidFill>
                <a:effectLst/>
                <a:latin typeface="+mn-lt"/>
                <a:ea typeface="+mn-ea"/>
                <a:cs typeface="+mn-cs"/>
              </a:rPr>
              <a:t>toiletrebate</a:t>
            </a:r>
            <a:r>
              <a:rPr lang="en-US" sz="1200" b="0" i="0" kern="1200" baseline="0" dirty="0">
                <a:solidFill>
                  <a:schemeClr val="tx1"/>
                </a:solidFill>
                <a:effectLst/>
                <a:latin typeface="+mn-lt"/>
                <a:ea typeface="+mn-ea"/>
                <a:cs typeface="+mn-cs"/>
              </a:rPr>
              <a:t> for more details</a:t>
            </a:r>
          </a:p>
          <a:p>
            <a:pPr marL="171450" indent="-171450">
              <a:buFontTx/>
              <a:buChar char="-"/>
            </a:pPr>
            <a:r>
              <a:rPr lang="en-US" sz="1200" b="0" i="0" kern="1200" baseline="0" dirty="0">
                <a:solidFill>
                  <a:schemeClr val="tx1"/>
                </a:solidFill>
                <a:effectLst/>
                <a:latin typeface="+mn-lt"/>
                <a:ea typeface="+mn-ea"/>
                <a:cs typeface="+mn-cs"/>
              </a:rPr>
              <a:t>By replacing an old, efficient toilet with WaterSense labeled models, the average family can reduce water used for toilets by 20-60%</a:t>
            </a:r>
          </a:p>
          <a:p>
            <a:pPr marL="171450" indent="-171450">
              <a:buFontTx/>
              <a:buChar char="-"/>
            </a:pPr>
            <a:r>
              <a:rPr lang="en-US" sz="1200" b="0" i="0" kern="1200" baseline="0" dirty="0">
                <a:solidFill>
                  <a:schemeClr val="tx1"/>
                </a:solidFill>
                <a:effectLst/>
                <a:latin typeface="+mn-lt"/>
                <a:ea typeface="+mn-ea"/>
                <a:cs typeface="+mn-cs"/>
              </a:rPr>
              <a:t>That’s nearly 13,000 gallons of water savings for your home every year</a:t>
            </a:r>
          </a:p>
          <a:p>
            <a:pPr marL="171450" indent="-171450">
              <a:buFontTx/>
              <a:buChar char="-"/>
            </a:pPr>
            <a:endParaRPr lang="en-US" dirty="0"/>
          </a:p>
          <a:p>
            <a:pPr marL="171450" indent="-171450">
              <a:buFontTx/>
              <a:buChar char="-"/>
            </a:pPr>
            <a:r>
              <a:rPr lang="en-US" sz="1200" b="0" i="0" kern="1200" baseline="0" dirty="0">
                <a:solidFill>
                  <a:schemeClr val="tx1"/>
                </a:solidFill>
                <a:effectLst/>
                <a:latin typeface="+mn-lt"/>
                <a:ea typeface="+mn-ea"/>
                <a:cs typeface="+mn-cs"/>
              </a:rPr>
              <a:t>In DeKalb,</a:t>
            </a:r>
            <a:r>
              <a:rPr lang="en-US" sz="1200" b="0" i="0" kern="1200" dirty="0">
                <a:solidFill>
                  <a:schemeClr val="tx1"/>
                </a:solidFill>
                <a:effectLst/>
                <a:latin typeface="+mn-lt"/>
                <a:ea typeface="+mn-ea"/>
                <a:cs typeface="+mn-cs"/>
              </a:rPr>
              <a:t> homeowners that replace a toilet through the retrofit on reconnect ordinance, may also be eligible for a rebate. </a:t>
            </a:r>
          </a:p>
          <a:p>
            <a:pPr marL="171450" indent="-171450">
              <a:buFontTx/>
              <a:buChar char="-"/>
            </a:pPr>
            <a:r>
              <a:rPr lang="en-US" baseline="0" dirty="0"/>
              <a:t>Contact</a:t>
            </a:r>
            <a:r>
              <a:rPr lang="en-US" dirty="0"/>
              <a:t> DeKalb County Watershed Management for more details on the program.</a:t>
            </a: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5ABD593-0236-427C-BAAA-15BC84449F66}" type="slidenum">
              <a:rPr lang="en-US" smtClean="0"/>
              <a:t>36</a:t>
            </a:fld>
            <a:endParaRPr lang="en-US"/>
          </a:p>
        </p:txBody>
      </p:sp>
    </p:spTree>
    <p:extLst>
      <p:ext uri="{BB962C8B-B14F-4D97-AF65-F5344CB8AC3E}">
        <p14:creationId xmlns:p14="http://schemas.microsoft.com/office/powerpoint/2010/main" val="28709537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Danny:</a:t>
            </a:r>
            <a:r>
              <a:rPr lang="en-US" b="0" u="none" dirty="0"/>
              <a:t> (talk about the types of products</a:t>
            </a:r>
            <a:r>
              <a:rPr lang="en-US" b="0" u="none" baseline="0" dirty="0"/>
              <a:t> available)</a:t>
            </a:r>
            <a:endParaRPr lang="en-US" b="1" u="sng" dirty="0"/>
          </a:p>
          <a:p>
            <a:pPr marL="171450" indent="-171450">
              <a:buFontTx/>
              <a:buChar char="-"/>
            </a:pPr>
            <a:r>
              <a:rPr lang="en-US" b="0" u="none" dirty="0"/>
              <a:t>EPA</a:t>
            </a:r>
            <a:r>
              <a:rPr lang="en-US" b="0" u="none" baseline="0" dirty="0"/>
              <a:t> has two certification labeling systems for energy and water efficient products. </a:t>
            </a:r>
          </a:p>
          <a:p>
            <a:pPr marL="171450" indent="-171450">
              <a:buFontTx/>
              <a:buChar char="-"/>
            </a:pPr>
            <a:r>
              <a:rPr lang="en-US" b="0" u="none" baseline="0" dirty="0"/>
              <a:t>There is the </a:t>
            </a:r>
            <a:r>
              <a:rPr lang="en-US" b="0" u="none" baseline="0" dirty="0" err="1"/>
              <a:t>EnergySTAR</a:t>
            </a:r>
            <a:r>
              <a:rPr lang="en-US" b="0" u="none" baseline="0" dirty="0"/>
              <a:t> label for energy efficient products and the WaterSense label for water efficient products</a:t>
            </a:r>
          </a:p>
          <a:p>
            <a:pPr marL="171450" indent="-171450">
              <a:buFontTx/>
              <a:buChar char="-"/>
            </a:pPr>
            <a:r>
              <a:rPr lang="en-US" b="0" u="none" baseline="0" dirty="0"/>
              <a:t>The WaterSense label can be found on many of the products listed here</a:t>
            </a:r>
          </a:p>
          <a:p>
            <a:pPr marL="171450" indent="-171450">
              <a:buFontTx/>
              <a:buChar char="-"/>
            </a:pPr>
            <a:r>
              <a:rPr lang="en-US" b="0" u="none" baseline="0" dirty="0"/>
              <a:t>These products are third party tested and use 20% less water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u="none" baseline="0" dirty="0"/>
              <a:t>Only WaterSense labeled toilets can be replaced through the Toilet Rebate Program</a:t>
            </a:r>
            <a:endParaRPr lang="en-US" b="0" u="none" dirty="0"/>
          </a:p>
          <a:p>
            <a:pPr marL="171450" indent="-171450">
              <a:buFontTx/>
              <a:buChar char="-"/>
            </a:pPr>
            <a:r>
              <a:rPr lang="en-US" b="0" u="none" baseline="0" dirty="0"/>
              <a:t>Since the plumbing code change in 2012, only WaterSense labeled toilets, urinals, faucets and showerheads can be installed in new properties.</a:t>
            </a:r>
          </a:p>
          <a:p>
            <a:pPr marL="171450" indent="-171450">
              <a:buFontTx/>
              <a:buChar char="-"/>
            </a:pPr>
            <a:r>
              <a:rPr lang="en-US" b="0" u="none" baseline="0" dirty="0"/>
              <a:t>This plumbing code change came from Governor Deal’s Water Stewardship Act to encourage water efficiency in our state</a:t>
            </a:r>
          </a:p>
          <a:p>
            <a:pPr marL="171450" indent="-171450">
              <a:buFontTx/>
              <a:buChar char="-"/>
            </a:pPr>
            <a:r>
              <a:rPr lang="en-US" b="0" u="none" baseline="0" dirty="0"/>
              <a:t>WaterSense and </a:t>
            </a:r>
            <a:r>
              <a:rPr lang="en-US" b="0" u="none" baseline="0" dirty="0" err="1"/>
              <a:t>EnergySTAR</a:t>
            </a:r>
            <a:r>
              <a:rPr lang="en-US" b="0" u="none" baseline="0" dirty="0"/>
              <a:t> labeled products are leading the marketplace and widely popular in Georgia and across the nation</a:t>
            </a:r>
          </a:p>
          <a:p>
            <a:pPr marL="171450" indent="-171450">
              <a:buFontTx/>
              <a:buChar char="-"/>
            </a:pPr>
            <a:r>
              <a:rPr lang="en-US" b="0" u="none" baseline="0" dirty="0"/>
              <a:t>These products save water and energy but still meet what the homeowner wants in a stylish products that meets their needs</a:t>
            </a:r>
          </a:p>
          <a:p>
            <a:pPr marL="0" indent="0">
              <a:buFontTx/>
              <a:buNone/>
            </a:pPr>
            <a:endParaRPr lang="en-US" b="1" u="none" baseline="0" dirty="0"/>
          </a:p>
          <a:p>
            <a:pPr marL="0" indent="0">
              <a:buFontTx/>
              <a:buNone/>
            </a:pPr>
            <a:r>
              <a:rPr lang="en-US" b="1" u="none" baseline="0" dirty="0"/>
              <a:t>Transition to Alan</a:t>
            </a:r>
            <a:endParaRPr lang="en-US" b="0" u="none" baseline="0" dirty="0"/>
          </a:p>
        </p:txBody>
      </p:sp>
      <p:sp>
        <p:nvSpPr>
          <p:cNvPr id="4" name="Slide Number Placeholder 3"/>
          <p:cNvSpPr>
            <a:spLocks noGrp="1"/>
          </p:cNvSpPr>
          <p:nvPr>
            <p:ph type="sldNum" sz="quarter" idx="10"/>
          </p:nvPr>
        </p:nvSpPr>
        <p:spPr/>
        <p:txBody>
          <a:bodyPr/>
          <a:lstStyle/>
          <a:p>
            <a:fld id="{F5ABD593-0236-427C-BAAA-15BC84449F66}" type="slidenum">
              <a:rPr lang="en-US" smtClean="0"/>
              <a:t>37</a:t>
            </a:fld>
            <a:endParaRPr lang="en-US"/>
          </a:p>
        </p:txBody>
      </p:sp>
    </p:spTree>
    <p:extLst>
      <p:ext uri="{BB962C8B-B14F-4D97-AF65-F5344CB8AC3E}">
        <p14:creationId xmlns:p14="http://schemas.microsoft.com/office/powerpoint/2010/main" val="1077683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DPH</a:t>
            </a:r>
            <a:r>
              <a:rPr lang="en-US" b="0" u="sng" dirty="0"/>
              <a:t>:</a:t>
            </a:r>
            <a:r>
              <a:rPr lang="en-US" b="0" u="sng" baseline="0" dirty="0"/>
              <a:t> </a:t>
            </a:r>
            <a:r>
              <a:rPr lang="en-US" b="0" u="none" baseline="0" dirty="0"/>
              <a:t>Begin discussing indoor and outdoor maintenance </a:t>
            </a:r>
          </a:p>
          <a:p>
            <a:endParaRPr lang="en-US" b="0" u="none" baseline="0" dirty="0"/>
          </a:p>
          <a:p>
            <a:r>
              <a:rPr lang="en-US" b="1" u="none" baseline="0" dirty="0"/>
              <a:t>30 minutes on this section</a:t>
            </a:r>
            <a:endParaRPr lang="en-US" b="1" u="sng" dirty="0"/>
          </a:p>
        </p:txBody>
      </p:sp>
      <p:sp>
        <p:nvSpPr>
          <p:cNvPr id="4" name="Slide Number Placeholder 3"/>
          <p:cNvSpPr>
            <a:spLocks noGrp="1"/>
          </p:cNvSpPr>
          <p:nvPr>
            <p:ph type="sldNum" sz="quarter" idx="10"/>
          </p:nvPr>
        </p:nvSpPr>
        <p:spPr/>
        <p:txBody>
          <a:bodyPr/>
          <a:lstStyle/>
          <a:p>
            <a:fld id="{F5ABD593-0236-427C-BAAA-15BC84449F66}" type="slidenum">
              <a:rPr lang="en-US" smtClean="0"/>
              <a:t>38</a:t>
            </a:fld>
            <a:endParaRPr lang="en-US"/>
          </a:p>
        </p:txBody>
      </p:sp>
    </p:spTree>
    <p:extLst>
      <p:ext uri="{BB962C8B-B14F-4D97-AF65-F5344CB8AC3E}">
        <p14:creationId xmlns:p14="http://schemas.microsoft.com/office/powerpoint/2010/main" val="10705429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u="sng" dirty="0"/>
              <a:t>DPH:</a:t>
            </a:r>
          </a:p>
          <a:p>
            <a:pPr marL="171450" indent="-171450">
              <a:buFontTx/>
              <a:buChar char="-"/>
            </a:pPr>
            <a:r>
              <a:rPr lang="en-US" dirty="0"/>
              <a:t>Conserve water to avoid overloading the septic tank system. Be sure to repair any leaky faucets or toilets. The</a:t>
            </a:r>
            <a:r>
              <a:rPr lang="en-US" baseline="0" dirty="0"/>
              <a:t> extra leak will not only waste water and increase the water bill, but will add extra flow into the septic tank</a:t>
            </a:r>
            <a:r>
              <a:rPr lang="en-US" dirty="0"/>
              <a:t> and keep your field saturated.</a:t>
            </a:r>
            <a:endParaRPr lang="en-US" baseline="0" dirty="0"/>
          </a:p>
          <a:p>
            <a:pPr marL="171450" indent="-171450">
              <a:buFontTx/>
              <a:buChar char="-"/>
            </a:pPr>
            <a:r>
              <a:rPr lang="en-US" dirty="0"/>
              <a:t>Your septic tank is not a trashcan. Do not put disposable diapers, tampons, condoms, paper towels, medications,</a:t>
            </a:r>
            <a:r>
              <a:rPr lang="en-US" baseline="0" dirty="0"/>
              <a:t> </a:t>
            </a:r>
            <a:r>
              <a:rPr lang="en-US" dirty="0"/>
              <a:t>plastics, etc. down the drain or toilet.</a:t>
            </a:r>
          </a:p>
          <a:p>
            <a:pPr marL="171450" indent="-171450">
              <a:buFontTx/>
              <a:buChar char="-"/>
            </a:pPr>
            <a:r>
              <a:rPr lang="en-US" dirty="0"/>
              <a:t>Just because bathroom wipes</a:t>
            </a:r>
            <a:r>
              <a:rPr lang="en-US" baseline="0" dirty="0"/>
              <a:t> are labeled as “flushable” does not mean that they will break down.  Please use the trash for these wipes.</a:t>
            </a:r>
            <a:endParaRPr lang="en-US" dirty="0"/>
          </a:p>
          <a:p>
            <a:pPr marL="171450" indent="-171450">
              <a:buFontTx/>
              <a:buChar char="-"/>
            </a:pPr>
            <a:r>
              <a:rPr lang="en-US" dirty="0"/>
              <a:t>Also, do not pour fats, greases, and harmful chemicals down the drain.</a:t>
            </a:r>
          </a:p>
          <a:p>
            <a:pPr marL="171450" indent="-171450">
              <a:buFontTx/>
              <a:buChar char="-"/>
            </a:pPr>
            <a:r>
              <a:rPr lang="en-US" dirty="0"/>
              <a:t>Spread out water use over the week, which means</a:t>
            </a:r>
            <a:r>
              <a:rPr lang="en-US" baseline="0" dirty="0"/>
              <a:t> everyone in the house shouldn’t take baths and wash clothes all on the same day.</a:t>
            </a:r>
          </a:p>
          <a:p>
            <a:pPr marL="171450" indent="-171450">
              <a:buFontTx/>
              <a:buChar char="-"/>
            </a:pPr>
            <a:r>
              <a:rPr lang="en-US" baseline="0" dirty="0"/>
              <a:t>And, septic additives are not needed. Many companies try to sell products with chemicals or bacteria to help your system, but these are not recommended by DPH and may cause more problems in the future. </a:t>
            </a:r>
            <a:endParaRPr lang="en-US" dirty="0"/>
          </a:p>
          <a:p>
            <a:pPr marL="171450" indent="-171450">
              <a:buFontTx/>
              <a:buChar char="-"/>
            </a:pPr>
            <a:r>
              <a:rPr lang="en-US" dirty="0"/>
              <a:t>And</a:t>
            </a:r>
            <a:r>
              <a:rPr lang="en-US" baseline="0" dirty="0"/>
              <a:t> remember, i</a:t>
            </a:r>
            <a:r>
              <a:rPr lang="en-US" dirty="0"/>
              <a:t>t is the responsibility of the homeowner to maintain, repair, or replace all components of the septic system so that it protects the environment and public health. </a:t>
            </a:r>
          </a:p>
          <a:p>
            <a:pPr marL="171450" indent="-171450">
              <a:buFontTx/>
              <a:buChar char="-"/>
            </a:pPr>
            <a:r>
              <a:rPr lang="en-US" dirty="0"/>
              <a:t>Just like all major systems in your home including the air conditioner, electric wiring and dishwasher, if you own the home, you own those items, also. If it breaks, you fix it. </a:t>
            </a:r>
          </a:p>
        </p:txBody>
      </p:sp>
      <p:sp>
        <p:nvSpPr>
          <p:cNvPr id="4" name="Slide Number Placeholder 3"/>
          <p:cNvSpPr>
            <a:spLocks noGrp="1"/>
          </p:cNvSpPr>
          <p:nvPr>
            <p:ph type="sldNum" sz="quarter" idx="10"/>
          </p:nvPr>
        </p:nvSpPr>
        <p:spPr/>
        <p:txBody>
          <a:bodyPr/>
          <a:lstStyle/>
          <a:p>
            <a:fld id="{F5ABD593-0236-427C-BAAA-15BC84449F66}" type="slidenum">
              <a:rPr lang="en-US" smtClean="0"/>
              <a:t>39</a:t>
            </a:fld>
            <a:endParaRPr lang="en-US"/>
          </a:p>
        </p:txBody>
      </p:sp>
    </p:spTree>
    <p:extLst>
      <p:ext uri="{BB962C8B-B14F-4D97-AF65-F5344CB8AC3E}">
        <p14:creationId xmlns:p14="http://schemas.microsoft.com/office/powerpoint/2010/main" val="2960951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ABD593-0236-427C-BAAA-15BC84449F66}" type="slidenum">
              <a:rPr lang="en-US" smtClean="0"/>
              <a:t>4</a:t>
            </a:fld>
            <a:endParaRPr lang="en-US"/>
          </a:p>
        </p:txBody>
      </p:sp>
    </p:spTree>
    <p:extLst>
      <p:ext uri="{BB962C8B-B14F-4D97-AF65-F5344CB8AC3E}">
        <p14:creationId xmlns:p14="http://schemas.microsoft.com/office/powerpoint/2010/main" val="14133707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DPH:</a:t>
            </a:r>
            <a:r>
              <a:rPr lang="en-US" b="1" i="0" u="sng" baseline="0" dirty="0"/>
              <a:t> </a:t>
            </a:r>
          </a:p>
          <a:p>
            <a:pPr marL="171450" indent="-171450">
              <a:buFontTx/>
              <a:buChar char="-"/>
            </a:pPr>
            <a:r>
              <a:rPr lang="en-US" dirty="0"/>
              <a:t>Have your tank pumped and the system inspected every three to five years by a licensed septic tank contractor.</a:t>
            </a:r>
          </a:p>
          <a:p>
            <a:pPr marL="171450" indent="-171450">
              <a:buFontTx/>
              <a:buChar char="-"/>
            </a:pPr>
            <a:r>
              <a:rPr lang="en-US" dirty="0"/>
              <a:t>Learn the location of your septic tank and absorption field. Keep a sketch of it handy for service visits.</a:t>
            </a:r>
          </a:p>
          <a:p>
            <a:pPr marL="171450" indent="-171450">
              <a:buFontTx/>
              <a:buChar char="-"/>
            </a:pPr>
            <a:r>
              <a:rPr lang="en-US" dirty="0"/>
              <a:t>Don’t allow anyone to drive or park over any part of the system or put any foundational structures on the septic tank or field. </a:t>
            </a:r>
          </a:p>
          <a:p>
            <a:pPr marL="171450" indent="-171450">
              <a:buFontTx/>
              <a:buChar char="-"/>
            </a:pPr>
            <a:r>
              <a:rPr lang="en-US" dirty="0"/>
              <a:t>The area over the absorption field and tank should be left undisturbed with only mowed grass cover. Roots from nearby shrubs or trees may clog and damage your drain line.</a:t>
            </a:r>
          </a:p>
          <a:p>
            <a:pPr marL="171450" indent="-171450">
              <a:buFontTx/>
              <a:buChar char="-"/>
            </a:pPr>
            <a:r>
              <a:rPr lang="en-US" dirty="0"/>
              <a:t>Divert roof drains and surface water flow away from the septic system. </a:t>
            </a:r>
          </a:p>
          <a:p>
            <a:pPr marL="171450" indent="-171450">
              <a:buFontTx/>
              <a:buChar char="-"/>
            </a:pPr>
            <a:r>
              <a:rPr lang="en-US" dirty="0"/>
              <a:t>Do not make or allow repairs to your septic system without obtaining the required health department permits. Use licensed septic contractors only.</a:t>
            </a:r>
          </a:p>
          <a:p>
            <a:pPr marL="171450" indent="-171450">
              <a:buFontTx/>
              <a:buChar char="-"/>
            </a:pPr>
            <a:r>
              <a:rPr lang="en-US" dirty="0"/>
              <a:t>Assure the appropriate maintenance agreement and/or extend the service policy for ATU Units (Aerobic Pretreatment Tanks), if installed. Contact the manufacturer of the unit or County Environmental Health for more information</a:t>
            </a:r>
          </a:p>
        </p:txBody>
      </p:sp>
      <p:sp>
        <p:nvSpPr>
          <p:cNvPr id="4" name="Slide Number Placeholder 3"/>
          <p:cNvSpPr>
            <a:spLocks noGrp="1"/>
          </p:cNvSpPr>
          <p:nvPr>
            <p:ph type="sldNum" sz="quarter" idx="10"/>
          </p:nvPr>
        </p:nvSpPr>
        <p:spPr/>
        <p:txBody>
          <a:bodyPr/>
          <a:lstStyle/>
          <a:p>
            <a:fld id="{F5ABD593-0236-427C-BAAA-15BC84449F66}" type="slidenum">
              <a:rPr lang="en-US" smtClean="0"/>
              <a:t>40</a:t>
            </a:fld>
            <a:endParaRPr lang="en-US"/>
          </a:p>
        </p:txBody>
      </p:sp>
    </p:spTree>
    <p:extLst>
      <p:ext uri="{BB962C8B-B14F-4D97-AF65-F5344CB8AC3E}">
        <p14:creationId xmlns:p14="http://schemas.microsoft.com/office/powerpoint/2010/main" val="1070542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805" y="4267201"/>
            <a:ext cx="5504204" cy="4648199"/>
          </a:xfrm>
        </p:spPr>
        <p:txBody>
          <a:bodyPr/>
          <a:lstStyle/>
          <a:p>
            <a:pPr marL="0" indent="0">
              <a:buFontTx/>
              <a:buNone/>
            </a:pPr>
            <a:r>
              <a:rPr lang="en-US" b="1" u="sng" dirty="0"/>
              <a:t>DPH: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We have discussed many of the benefits of septic, but also addressed what can happen if there is a failure or poor performance.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Let’s compare what we know about septic with local municipal sewer in our area.</a:t>
            </a:r>
            <a:br>
              <a:rPr lang="en-US" baseline="0" dirty="0"/>
            </a:b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Does anyone have an idea of how much it might cost to connect to the sewer system?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In DeKalb County, if sewer is available, it costs about $1800 to connect to the sewer line, not including the labor costs of a plumber and obtaining a plumbing permit.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As you know, once the sewer is connected, there is a monthly charge based on the consumption.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In comparison, it costs thousands to install a new septic tank and drain lines.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However, once a septic tank is installed, there is no monthly charge like a sewer bill, but as we mentioned before it is important to maintain the septic system and have it pumped every 3-5 years. </a:t>
            </a:r>
            <a:br>
              <a:rPr lang="en-US" baseline="0" dirty="0"/>
            </a:b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If we look at the cost of an average pump out and divide it over 3-5 years we see that each month it’s about $10 less to have septic and maintain it frequently compared to DeKalb County’s sewer charges </a:t>
            </a:r>
          </a:p>
          <a:p>
            <a:pPr marL="628650" lvl="1" indent="-171450">
              <a:buFontTx/>
              <a:buChar char="-"/>
              <a:defRPr/>
            </a:pPr>
            <a:r>
              <a:rPr lang="en-US" baseline="0" dirty="0"/>
              <a:t>At the lowest sewer consumption of 4,000 gallons per month or less, the homeowner is paying about $18 per month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So it’s easy to think about it like putting a $10 bill in an old coffee can each month and setting that money aside for the next pump out. </a:t>
            </a:r>
          </a:p>
        </p:txBody>
      </p:sp>
      <p:sp>
        <p:nvSpPr>
          <p:cNvPr id="4" name="Slide Number Placeholder 3"/>
          <p:cNvSpPr>
            <a:spLocks noGrp="1"/>
          </p:cNvSpPr>
          <p:nvPr>
            <p:ph type="sldNum" sz="quarter" idx="10"/>
          </p:nvPr>
        </p:nvSpPr>
        <p:spPr/>
        <p:txBody>
          <a:bodyPr/>
          <a:lstStyle/>
          <a:p>
            <a:fld id="{F5ABD593-0236-427C-BAAA-15BC84449F66}" type="slidenum">
              <a:rPr lang="en-US" smtClean="0"/>
              <a:t>41</a:t>
            </a:fld>
            <a:endParaRPr lang="en-US"/>
          </a:p>
        </p:txBody>
      </p:sp>
    </p:spTree>
    <p:extLst>
      <p:ext uri="{BB962C8B-B14F-4D97-AF65-F5344CB8AC3E}">
        <p14:creationId xmlns:p14="http://schemas.microsoft.com/office/powerpoint/2010/main" val="32786599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DPH: </a:t>
            </a:r>
          </a:p>
          <a:p>
            <a:r>
              <a:rPr lang="en-US" dirty="0"/>
              <a:t>- Soil type, water conservation, and quality of maintenance will determine the life expectancy of any septic tank system. </a:t>
            </a:r>
          </a:p>
          <a:p>
            <a:pPr marL="171450" indent="-171450">
              <a:buFontTx/>
              <a:buChar char="-"/>
            </a:pPr>
            <a:r>
              <a:rPr lang="en-US" dirty="0"/>
              <a:t>One warning sign is very green grass above</a:t>
            </a:r>
            <a:r>
              <a:rPr lang="en-US" baseline="0" dirty="0"/>
              <a:t> the </a:t>
            </a:r>
            <a:r>
              <a:rPr lang="en-US" baseline="0" dirty="0" err="1"/>
              <a:t>drainfield</a:t>
            </a:r>
            <a:r>
              <a:rPr lang="en-US" baseline="0" dirty="0"/>
              <a:t>, even in dry, cold weather when the rest of the lawn isn’t as green.</a:t>
            </a:r>
            <a:endParaRPr lang="en-US" dirty="0"/>
          </a:p>
          <a:p>
            <a:pPr marL="171450" indent="-171450">
              <a:buFontTx/>
              <a:buChar char="-"/>
            </a:pPr>
            <a:r>
              <a:rPr lang="en-US" dirty="0"/>
              <a:t>Follow your nose. The most obvious evidence is wet areas on your property having a sewage odor that are located above the absorption field. This will occur for many reasons and indicates that the system needs replacement. </a:t>
            </a:r>
          </a:p>
          <a:p>
            <a:pPr marL="171450" indent="-171450">
              <a:buFontTx/>
              <a:buChar char="-"/>
            </a:pPr>
            <a:r>
              <a:rPr lang="en-US" dirty="0"/>
              <a:t>Other premature indicators are water backing up in the house or slow flushing toilets.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If the drain in the second floor bathroom is backing up, but all the drains on the first floor seem fine, chances are it is due to a clog in the internal plumbing of the house.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If the backup is at a lower elevation or is the closest drain to the septic tank, then the issue may be with the septic system.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Contact a plumber to evaluate your situation.</a:t>
            </a:r>
          </a:p>
          <a:p>
            <a:pPr marL="171450" indent="-171450">
              <a:buFontTx/>
              <a:buChar char="-"/>
            </a:pPr>
            <a:r>
              <a:rPr lang="en-US" dirty="0"/>
              <a:t>If you have concerns that your septic system is failing, contact a licensed septic tank contractor. </a:t>
            </a:r>
          </a:p>
          <a:p>
            <a:pPr marL="171450" indent="-171450">
              <a:buFontTx/>
              <a:buChar char="-"/>
            </a:pPr>
            <a:r>
              <a:rPr lang="en-US" dirty="0"/>
              <a:t>Remember</a:t>
            </a:r>
            <a:r>
              <a:rPr lang="en-US" baseline="0" dirty="0"/>
              <a:t> to contact county health department before having any repairs made, because a repair permit is needed on file.</a:t>
            </a:r>
            <a:endParaRPr lang="en-US" dirty="0"/>
          </a:p>
        </p:txBody>
      </p:sp>
      <p:sp>
        <p:nvSpPr>
          <p:cNvPr id="4" name="Slide Number Placeholder 3"/>
          <p:cNvSpPr>
            <a:spLocks noGrp="1"/>
          </p:cNvSpPr>
          <p:nvPr>
            <p:ph type="sldNum" sz="quarter" idx="10"/>
          </p:nvPr>
        </p:nvSpPr>
        <p:spPr/>
        <p:txBody>
          <a:bodyPr/>
          <a:lstStyle/>
          <a:p>
            <a:fld id="{F5ABD593-0236-427C-BAAA-15BC84449F66}" type="slidenum">
              <a:rPr lang="en-US" smtClean="0"/>
              <a:t>42</a:t>
            </a:fld>
            <a:endParaRPr lang="en-US"/>
          </a:p>
        </p:txBody>
      </p:sp>
    </p:spTree>
    <p:extLst>
      <p:ext uri="{BB962C8B-B14F-4D97-AF65-F5344CB8AC3E}">
        <p14:creationId xmlns:p14="http://schemas.microsoft.com/office/powerpoint/2010/main" val="10705429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DPH: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If the septic tank does fail and the homeowner does not make repairs, there are some major implications</a:t>
            </a:r>
            <a:r>
              <a:rPr lang="en-US" baseline="0" dirty="0"/>
              <a:t> on the water quality and public health.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If these problems are not repaired, then the county health department will come in and try to work with the homeowner. If this does not work, the home could eventually become condemned.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Transition</a:t>
            </a:r>
            <a:r>
              <a:rPr lang="en-US" b="1" baseline="0" dirty="0"/>
              <a:t> to discuss resources</a:t>
            </a:r>
            <a:endParaRPr lang="en-US" b="1" dirty="0"/>
          </a:p>
          <a:p>
            <a:endParaRPr lang="en-US" dirty="0"/>
          </a:p>
        </p:txBody>
      </p:sp>
      <p:sp>
        <p:nvSpPr>
          <p:cNvPr id="4" name="Slide Number Placeholder 3"/>
          <p:cNvSpPr>
            <a:spLocks noGrp="1"/>
          </p:cNvSpPr>
          <p:nvPr>
            <p:ph type="sldNum" sz="quarter" idx="10"/>
          </p:nvPr>
        </p:nvSpPr>
        <p:spPr/>
        <p:txBody>
          <a:bodyPr/>
          <a:lstStyle/>
          <a:p>
            <a:fld id="{F5ABD593-0236-427C-BAAA-15BC84449F66}" type="slidenum">
              <a:rPr lang="en-US" smtClean="0"/>
              <a:t>43</a:t>
            </a:fld>
            <a:endParaRPr lang="en-US"/>
          </a:p>
        </p:txBody>
      </p:sp>
    </p:spTree>
    <p:extLst>
      <p:ext uri="{BB962C8B-B14F-4D97-AF65-F5344CB8AC3E}">
        <p14:creationId xmlns:p14="http://schemas.microsoft.com/office/powerpoint/2010/main" val="10705429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Danny</a:t>
            </a:r>
            <a:r>
              <a:rPr lang="en-US" b="0" u="sng" dirty="0"/>
              <a:t>:</a:t>
            </a:r>
            <a:r>
              <a:rPr lang="en-US" b="0" u="sng" baseline="0" dirty="0"/>
              <a:t> </a:t>
            </a:r>
            <a:r>
              <a:rPr lang="en-US" b="0" u="none" baseline="0" dirty="0"/>
              <a:t>Go over the resources available and recommended use</a:t>
            </a:r>
            <a:endParaRPr lang="en-US" b="1" u="sng" dirty="0"/>
          </a:p>
        </p:txBody>
      </p:sp>
      <p:sp>
        <p:nvSpPr>
          <p:cNvPr id="4" name="Slide Number Placeholder 3"/>
          <p:cNvSpPr>
            <a:spLocks noGrp="1"/>
          </p:cNvSpPr>
          <p:nvPr>
            <p:ph type="sldNum" sz="quarter" idx="10"/>
          </p:nvPr>
        </p:nvSpPr>
        <p:spPr/>
        <p:txBody>
          <a:bodyPr/>
          <a:lstStyle/>
          <a:p>
            <a:fld id="{F5ABD593-0236-427C-BAAA-15BC84449F66}" type="slidenum">
              <a:rPr lang="en-US" smtClean="0"/>
              <a:t>44</a:t>
            </a:fld>
            <a:endParaRPr lang="en-US"/>
          </a:p>
        </p:txBody>
      </p:sp>
    </p:spTree>
    <p:extLst>
      <p:ext uri="{BB962C8B-B14F-4D97-AF65-F5344CB8AC3E}">
        <p14:creationId xmlns:p14="http://schemas.microsoft.com/office/powerpoint/2010/main" val="17403077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Danny:</a:t>
            </a:r>
            <a:r>
              <a:rPr lang="en-US" b="1" u="sng" baseline="0" dirty="0"/>
              <a:t> </a:t>
            </a:r>
            <a:r>
              <a:rPr lang="en-US" dirty="0"/>
              <a:t>review the homeowner’s guide</a:t>
            </a:r>
            <a:endParaRPr lang="en-US" b="1" u="sng" dirty="0"/>
          </a:p>
        </p:txBody>
      </p:sp>
      <p:sp>
        <p:nvSpPr>
          <p:cNvPr id="4" name="Slide Number Placeholder 3"/>
          <p:cNvSpPr>
            <a:spLocks noGrp="1"/>
          </p:cNvSpPr>
          <p:nvPr>
            <p:ph type="sldNum" sz="quarter" idx="10"/>
          </p:nvPr>
        </p:nvSpPr>
        <p:spPr/>
        <p:txBody>
          <a:bodyPr/>
          <a:lstStyle/>
          <a:p>
            <a:fld id="{F5ABD593-0236-427C-BAAA-15BC84449F66}" type="slidenum">
              <a:rPr lang="en-US" smtClean="0"/>
              <a:t>45</a:t>
            </a:fld>
            <a:endParaRPr lang="en-US"/>
          </a:p>
        </p:txBody>
      </p:sp>
    </p:spTree>
    <p:extLst>
      <p:ext uri="{BB962C8B-B14F-4D97-AF65-F5344CB8AC3E}">
        <p14:creationId xmlns:p14="http://schemas.microsoft.com/office/powerpoint/2010/main" val="458776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Danny</a:t>
            </a:r>
          </a:p>
        </p:txBody>
      </p:sp>
      <p:sp>
        <p:nvSpPr>
          <p:cNvPr id="4" name="Slide Number Placeholder 3"/>
          <p:cNvSpPr>
            <a:spLocks noGrp="1"/>
          </p:cNvSpPr>
          <p:nvPr>
            <p:ph type="sldNum" sz="quarter" idx="10"/>
          </p:nvPr>
        </p:nvSpPr>
        <p:spPr/>
        <p:txBody>
          <a:bodyPr/>
          <a:lstStyle/>
          <a:p>
            <a:fld id="{F5ABD593-0236-427C-BAAA-15BC84449F66}" type="slidenum">
              <a:rPr lang="en-US" smtClean="0"/>
              <a:t>46</a:t>
            </a:fld>
            <a:endParaRPr lang="en-US"/>
          </a:p>
        </p:txBody>
      </p:sp>
    </p:spTree>
    <p:extLst>
      <p:ext uri="{BB962C8B-B14F-4D97-AF65-F5344CB8AC3E}">
        <p14:creationId xmlns:p14="http://schemas.microsoft.com/office/powerpoint/2010/main" val="29648305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Danny</a:t>
            </a:r>
          </a:p>
        </p:txBody>
      </p:sp>
      <p:sp>
        <p:nvSpPr>
          <p:cNvPr id="4" name="Slide Number Placeholder 3"/>
          <p:cNvSpPr>
            <a:spLocks noGrp="1"/>
          </p:cNvSpPr>
          <p:nvPr>
            <p:ph type="sldNum" sz="quarter" idx="10"/>
          </p:nvPr>
        </p:nvSpPr>
        <p:spPr/>
        <p:txBody>
          <a:bodyPr/>
          <a:lstStyle/>
          <a:p>
            <a:fld id="{F5ABD593-0236-427C-BAAA-15BC84449F66}" type="slidenum">
              <a:rPr lang="en-US" smtClean="0"/>
              <a:t>47</a:t>
            </a:fld>
            <a:endParaRPr lang="en-US"/>
          </a:p>
        </p:txBody>
      </p:sp>
    </p:spTree>
    <p:extLst>
      <p:ext uri="{BB962C8B-B14F-4D97-AF65-F5344CB8AC3E}">
        <p14:creationId xmlns:p14="http://schemas.microsoft.com/office/powerpoint/2010/main" val="17682433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Danny: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There</a:t>
            </a:r>
            <a:r>
              <a:rPr lang="en-US" baseline="0" dirty="0"/>
              <a:t> are many homes on septic in metro Atlanta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We estimate there are almost half a million homes on septic in the 15 county area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septic tank is an underground watertight container built to receive sewage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tank and lines are buried under the ground and help disperse the wastewater we create into the soil.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It’s important</a:t>
            </a:r>
            <a:r>
              <a:rPr lang="en-US" baseline="0" dirty="0"/>
              <a:t> to know the location of the system and maintain good records</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There are traditional</a:t>
            </a:r>
            <a:r>
              <a:rPr lang="en-US" baseline="0" dirty="0"/>
              <a:t> and advanced treatment systems, contact your county environmental health department for septic system records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If it’s an advanced treatment system, there is a maintenance agreement for the first three years and should be continued by the homeowner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Remember to not build or park cars on the system and additives to the system are not necessary!</a:t>
            </a:r>
            <a:endParaRPr lang="en-US" dirty="0"/>
          </a:p>
          <a:p>
            <a:endParaRPr lang="en-US" dirty="0"/>
          </a:p>
        </p:txBody>
      </p:sp>
      <p:sp>
        <p:nvSpPr>
          <p:cNvPr id="4" name="Slide Number Placeholder 3"/>
          <p:cNvSpPr>
            <a:spLocks noGrp="1"/>
          </p:cNvSpPr>
          <p:nvPr>
            <p:ph type="sldNum" sz="quarter" idx="10"/>
          </p:nvPr>
        </p:nvSpPr>
        <p:spPr/>
        <p:txBody>
          <a:bodyPr/>
          <a:lstStyle/>
          <a:p>
            <a:fld id="{F5ABD593-0236-427C-BAAA-15BC84449F66}" type="slidenum">
              <a:rPr lang="en-US" smtClean="0"/>
              <a:t>48</a:t>
            </a:fld>
            <a:endParaRPr lang="en-US"/>
          </a:p>
        </p:txBody>
      </p:sp>
    </p:spTree>
    <p:extLst>
      <p:ext uri="{BB962C8B-B14F-4D97-AF65-F5344CB8AC3E}">
        <p14:creationId xmlns:p14="http://schemas.microsoft.com/office/powerpoint/2010/main" val="12192126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Danny:</a:t>
            </a:r>
          </a:p>
          <a:p>
            <a:pPr marL="171450" indent="-171450">
              <a:buFontTx/>
              <a:buChar char="-"/>
            </a:pPr>
            <a:r>
              <a:rPr lang="en-US" b="0" u="none" dirty="0"/>
              <a:t>A</a:t>
            </a:r>
            <a:r>
              <a:rPr lang="en-US" b="0" u="none" baseline="0" dirty="0"/>
              <a:t> septic system should be pumped every 3-5 years</a:t>
            </a:r>
          </a:p>
          <a:p>
            <a:pPr marL="171450" indent="-171450">
              <a:buFontTx/>
              <a:buChar char="-"/>
            </a:pPr>
            <a:r>
              <a:rPr lang="en-US" b="0" u="none" baseline="0" dirty="0"/>
              <a:t>It costs less than $10 per month over the cost of 3-5 years to pay for an average pump out</a:t>
            </a:r>
          </a:p>
          <a:p>
            <a:pPr marL="171450" indent="-171450">
              <a:buFontTx/>
              <a:buChar char="-"/>
            </a:pPr>
            <a:r>
              <a:rPr lang="en-US" b="0" u="none" baseline="0" dirty="0"/>
              <a:t>You may recognize a problem if you smell strong odors, notice soggy or very green grass, or if there are clogged drains or backups in the house</a:t>
            </a:r>
          </a:p>
          <a:p>
            <a:pPr marL="171450" indent="-171450">
              <a:buFontTx/>
              <a:buChar char="-"/>
            </a:pPr>
            <a:r>
              <a:rPr lang="en-US" b="0" u="none" baseline="0" dirty="0"/>
              <a:t>Call a certified septic contractor for an inspection before the problem continues</a:t>
            </a:r>
          </a:p>
          <a:p>
            <a:pPr marL="171450" indent="-171450">
              <a:buFontTx/>
              <a:buChar char="-"/>
            </a:pPr>
            <a:r>
              <a:rPr lang="en-US" b="0" u="none" baseline="0" dirty="0"/>
              <a:t>It’s important to know that a failing septic system can lead to water quality and public health concerns if the problem is not fixed</a:t>
            </a:r>
          </a:p>
        </p:txBody>
      </p:sp>
      <p:sp>
        <p:nvSpPr>
          <p:cNvPr id="4" name="Slide Number Placeholder 3"/>
          <p:cNvSpPr>
            <a:spLocks noGrp="1"/>
          </p:cNvSpPr>
          <p:nvPr>
            <p:ph type="sldNum" sz="quarter" idx="10"/>
          </p:nvPr>
        </p:nvSpPr>
        <p:spPr/>
        <p:txBody>
          <a:bodyPr/>
          <a:lstStyle/>
          <a:p>
            <a:fld id="{F5ABD593-0236-427C-BAAA-15BC84449F66}" type="slidenum">
              <a:rPr lang="en-US" smtClean="0"/>
              <a:t>49</a:t>
            </a:fld>
            <a:endParaRPr lang="en-US"/>
          </a:p>
        </p:txBody>
      </p:sp>
    </p:spTree>
    <p:extLst>
      <p:ext uri="{BB962C8B-B14F-4D97-AF65-F5344CB8AC3E}">
        <p14:creationId xmlns:p14="http://schemas.microsoft.com/office/powerpoint/2010/main" val="276660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ABD593-0236-427C-BAAA-15BC84449F66}" type="slidenum">
              <a:rPr lang="en-US" smtClean="0"/>
              <a:t>5</a:t>
            </a:fld>
            <a:endParaRPr lang="en-US"/>
          </a:p>
        </p:txBody>
      </p:sp>
    </p:spTree>
    <p:extLst>
      <p:ext uri="{BB962C8B-B14F-4D97-AF65-F5344CB8AC3E}">
        <p14:creationId xmlns:p14="http://schemas.microsoft.com/office/powerpoint/2010/main" val="4923286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Danny:</a:t>
            </a:r>
          </a:p>
          <a:p>
            <a:pPr marL="171450" indent="-171450">
              <a:buFontTx/>
              <a:buChar char="-"/>
            </a:pPr>
            <a:r>
              <a:rPr lang="en-US" b="0" u="none" dirty="0"/>
              <a:t>Remember the toilet is not a trash can and fats, oils,</a:t>
            </a:r>
            <a:r>
              <a:rPr lang="en-US" b="0" u="none" baseline="0" dirty="0"/>
              <a:t> grease, rags, etc. do not belong down the drain</a:t>
            </a:r>
          </a:p>
          <a:p>
            <a:pPr marL="171450" indent="-171450">
              <a:buFontTx/>
              <a:buChar char="-"/>
            </a:pPr>
            <a:r>
              <a:rPr lang="en-US" b="0" u="none" baseline="0" dirty="0"/>
              <a:t>Keep in mind that local governments have ordinances and buffers in place to protect water resources</a:t>
            </a:r>
          </a:p>
          <a:p>
            <a:pPr marL="171450" indent="-171450">
              <a:buFontTx/>
              <a:buChar char="-"/>
            </a:pPr>
            <a:r>
              <a:rPr lang="en-US" b="0" u="none" baseline="0" dirty="0"/>
              <a:t>WaterSense products help save money and save water and reduce the burden on your </a:t>
            </a:r>
            <a:r>
              <a:rPr lang="en-US" b="0" u="none" baseline="0" dirty="0" err="1"/>
              <a:t>drainfield</a:t>
            </a:r>
            <a:r>
              <a:rPr lang="en-US" b="0" u="none" baseline="0" dirty="0"/>
              <a:t>.</a:t>
            </a:r>
          </a:p>
          <a:p>
            <a:pPr marL="171450" indent="-171450">
              <a:buFontTx/>
              <a:buChar char="-"/>
            </a:pPr>
            <a:r>
              <a:rPr lang="en-US" b="0" u="none" baseline="0" dirty="0"/>
              <a:t>There is likely a rebate program available and you can find out more details on our webpage</a:t>
            </a:r>
            <a:endParaRPr lang="en-US" b="0" u="none" dirty="0"/>
          </a:p>
        </p:txBody>
      </p:sp>
      <p:sp>
        <p:nvSpPr>
          <p:cNvPr id="4" name="Slide Number Placeholder 3"/>
          <p:cNvSpPr>
            <a:spLocks noGrp="1"/>
          </p:cNvSpPr>
          <p:nvPr>
            <p:ph type="sldNum" sz="quarter" idx="10"/>
          </p:nvPr>
        </p:nvSpPr>
        <p:spPr/>
        <p:txBody>
          <a:bodyPr/>
          <a:lstStyle/>
          <a:p>
            <a:fld id="{F5ABD593-0236-427C-BAAA-15BC84449F66}" type="slidenum">
              <a:rPr lang="en-US" smtClean="0"/>
              <a:t>50</a:t>
            </a:fld>
            <a:endParaRPr lang="en-US"/>
          </a:p>
        </p:txBody>
      </p:sp>
    </p:spTree>
    <p:extLst>
      <p:ext uri="{BB962C8B-B14F-4D97-AF65-F5344CB8AC3E}">
        <p14:creationId xmlns:p14="http://schemas.microsoft.com/office/powerpoint/2010/main" val="26131975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Danny</a:t>
            </a:r>
            <a:r>
              <a:rPr lang="en-US" b="1" u="sng" baseline="0" dirty="0"/>
              <a:t> – </a:t>
            </a:r>
            <a:r>
              <a:rPr lang="en-US" b="0" u="none" baseline="0" dirty="0"/>
              <a:t>share social media outlets</a:t>
            </a:r>
            <a:endParaRPr lang="en-US" b="1" u="sng" dirty="0"/>
          </a:p>
        </p:txBody>
      </p:sp>
      <p:sp>
        <p:nvSpPr>
          <p:cNvPr id="4" name="Slide Number Placeholder 3"/>
          <p:cNvSpPr>
            <a:spLocks noGrp="1"/>
          </p:cNvSpPr>
          <p:nvPr>
            <p:ph type="sldNum" sz="quarter" idx="10"/>
          </p:nvPr>
        </p:nvSpPr>
        <p:spPr/>
        <p:txBody>
          <a:bodyPr/>
          <a:lstStyle/>
          <a:p>
            <a:fld id="{F5ABD593-0236-427C-BAAA-15BC84449F66}" type="slidenum">
              <a:rPr lang="en-US" smtClean="0"/>
              <a:t>51</a:t>
            </a:fld>
            <a:endParaRPr lang="en-US"/>
          </a:p>
        </p:txBody>
      </p:sp>
    </p:spTree>
    <p:extLst>
      <p:ext uri="{BB962C8B-B14F-4D97-AF65-F5344CB8AC3E}">
        <p14:creationId xmlns:p14="http://schemas.microsoft.com/office/powerpoint/2010/main" val="83359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ABD593-0236-427C-BAAA-15BC84449F66}" type="slidenum">
              <a:rPr lang="en-US" smtClean="0"/>
              <a:t>6</a:t>
            </a:fld>
            <a:endParaRPr lang="en-US"/>
          </a:p>
        </p:txBody>
      </p:sp>
    </p:spTree>
    <p:extLst>
      <p:ext uri="{BB962C8B-B14F-4D97-AF65-F5344CB8AC3E}">
        <p14:creationId xmlns:p14="http://schemas.microsoft.com/office/powerpoint/2010/main" val="2272859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p>
        </p:txBody>
      </p:sp>
      <p:sp>
        <p:nvSpPr>
          <p:cNvPr id="4" name="Slide Number Placeholder 3"/>
          <p:cNvSpPr>
            <a:spLocks noGrp="1"/>
          </p:cNvSpPr>
          <p:nvPr>
            <p:ph type="sldNum" sz="quarter" idx="10"/>
          </p:nvPr>
        </p:nvSpPr>
        <p:spPr/>
        <p:txBody>
          <a:bodyPr/>
          <a:lstStyle/>
          <a:p>
            <a:fld id="{F5ABD593-0236-427C-BAAA-15BC84449F66}" type="slidenum">
              <a:rPr lang="en-US" smtClean="0"/>
              <a:t>7</a:t>
            </a:fld>
            <a:endParaRPr lang="en-US"/>
          </a:p>
        </p:txBody>
      </p:sp>
    </p:spTree>
    <p:extLst>
      <p:ext uri="{BB962C8B-B14F-4D97-AF65-F5344CB8AC3E}">
        <p14:creationId xmlns:p14="http://schemas.microsoft.com/office/powerpoint/2010/main" val="1639076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Danny:</a:t>
            </a:r>
            <a:r>
              <a:rPr lang="en-US" b="0" u="none" dirty="0"/>
              <a:t> We estimate</a:t>
            </a:r>
            <a:r>
              <a:rPr lang="en-US" b="0" u="none" baseline="0" dirty="0"/>
              <a:t> about half a million homes in the Metro Water District on septic systems. Many of our paper records are limited with the older systems installed, but we estimated that: </a:t>
            </a:r>
          </a:p>
          <a:p>
            <a:pPr marL="171450" indent="-171450">
              <a:buFontTx/>
              <a:buChar char="-"/>
            </a:pPr>
            <a:r>
              <a:rPr lang="en-US" b="0" u="none" baseline="0" dirty="0"/>
              <a:t>DeKalb County has about 22,000 septic systems</a:t>
            </a:r>
          </a:p>
          <a:p>
            <a:pPr marL="171450" indent="-171450">
              <a:buFontTx/>
              <a:buChar char="-"/>
            </a:pPr>
            <a:r>
              <a:rPr lang="en-US" b="0" u="none" baseline="0" dirty="0"/>
              <a:t>Rockdale County has over 15,000 septic systems, or about half of their homes are on septic</a:t>
            </a:r>
          </a:p>
          <a:p>
            <a:pPr marL="171450" indent="-171450">
              <a:buFontTx/>
              <a:buChar char="-"/>
            </a:pPr>
            <a:r>
              <a:rPr lang="en-US" b="0" u="none" baseline="0" dirty="0"/>
              <a:t>Gwinnett County has the largest number of septic systems in our region. DPH estimates over 65,000 systems but Gwinnett County has reported up to 100,000 systems. </a:t>
            </a:r>
            <a:endParaRPr lang="en-US" b="1" u="sng" dirty="0"/>
          </a:p>
        </p:txBody>
      </p:sp>
      <p:sp>
        <p:nvSpPr>
          <p:cNvPr id="4" name="Slide Number Placeholder 3"/>
          <p:cNvSpPr>
            <a:spLocks noGrp="1"/>
          </p:cNvSpPr>
          <p:nvPr>
            <p:ph type="sldNum" sz="quarter" idx="10"/>
          </p:nvPr>
        </p:nvSpPr>
        <p:spPr/>
        <p:txBody>
          <a:bodyPr/>
          <a:lstStyle/>
          <a:p>
            <a:fld id="{F5ABD593-0236-427C-BAAA-15BC84449F66}" type="slidenum">
              <a:rPr lang="en-US" smtClean="0"/>
              <a:t>8</a:t>
            </a:fld>
            <a:endParaRPr lang="en-US"/>
          </a:p>
        </p:txBody>
      </p:sp>
    </p:spTree>
    <p:extLst>
      <p:ext uri="{BB962C8B-B14F-4D97-AF65-F5344CB8AC3E}">
        <p14:creationId xmlns:p14="http://schemas.microsoft.com/office/powerpoint/2010/main" val="3339666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i="0" u="none" dirty="0"/>
              <a:t>Explain the Plan</a:t>
            </a:r>
            <a:r>
              <a:rPr lang="en-US" b="0" i="0" u="none" baseline="0" dirty="0"/>
              <a:t> and that there are measures</a:t>
            </a:r>
            <a:endParaRPr lang="en-US" b="0" i="0" u="none" dirty="0"/>
          </a:p>
          <a:p>
            <a:pPr marL="171450" indent="-171450">
              <a:buFontTx/>
              <a:buChar char="-"/>
            </a:pPr>
            <a:r>
              <a:rPr lang="en-US" b="0" i="0" u="none" dirty="0"/>
              <a:t>There are septic management action</a:t>
            </a:r>
            <a:r>
              <a:rPr lang="en-US" b="0" i="0" u="none" baseline="0" dirty="0"/>
              <a:t> items in the regional plans that are the responsibility of the local governments</a:t>
            </a:r>
          </a:p>
          <a:p>
            <a:pPr marL="171450" indent="-171450">
              <a:buFontTx/>
              <a:buChar char="-"/>
            </a:pPr>
            <a:r>
              <a:rPr lang="en-US" b="0" i="0" u="none" baseline="0" dirty="0"/>
              <a:t>Today we will discuss the action items pertaining to septic in more detail</a:t>
            </a:r>
          </a:p>
        </p:txBody>
      </p:sp>
      <p:sp>
        <p:nvSpPr>
          <p:cNvPr id="4" name="Slide Number Placeholder 3"/>
          <p:cNvSpPr>
            <a:spLocks noGrp="1"/>
          </p:cNvSpPr>
          <p:nvPr>
            <p:ph type="sldNum" sz="quarter" idx="10"/>
          </p:nvPr>
        </p:nvSpPr>
        <p:spPr/>
        <p:txBody>
          <a:bodyPr/>
          <a:lstStyle/>
          <a:p>
            <a:fld id="{F5ABD593-0236-427C-BAAA-15BC84449F66}" type="slidenum">
              <a:rPr lang="en-US" smtClean="0"/>
              <a:t>9</a:t>
            </a:fld>
            <a:endParaRPr lang="en-US"/>
          </a:p>
        </p:txBody>
      </p:sp>
    </p:spTree>
    <p:extLst>
      <p:ext uri="{BB962C8B-B14F-4D97-AF65-F5344CB8AC3E}">
        <p14:creationId xmlns:p14="http://schemas.microsoft.com/office/powerpoint/2010/main" val="148558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sz="1000" b="0" i="0">
                <a:solidFill>
                  <a:schemeClr val="bg1">
                    <a:lumMod val="75000"/>
                  </a:schemeClr>
                </a:solidFill>
                <a:latin typeface="Trebuchet MS" charset="0"/>
                <a:ea typeface="Trebuchet MS" charset="0"/>
                <a:cs typeface="Trebuchet MS" charset="0"/>
              </a:defRPr>
            </a:lvl1pPr>
          </a:lstStyle>
          <a:p>
            <a:fld id="{1D8BD707-D9CF-40AE-B4C6-C98DA3205C09}" type="datetimeFigureOut">
              <a:rPr lang="en-US" smtClean="0"/>
              <a:pPr/>
              <a:t>11/15/2018</a:t>
            </a:fld>
            <a:endParaRPr lang="en-US" dirty="0"/>
          </a:p>
        </p:txBody>
      </p:sp>
      <p:sp>
        <p:nvSpPr>
          <p:cNvPr id="5" name="Footer Placeholder 4"/>
          <p:cNvSpPr>
            <a:spLocks noGrp="1"/>
          </p:cNvSpPr>
          <p:nvPr>
            <p:ph type="ftr" sz="quarter" idx="11"/>
          </p:nvPr>
        </p:nvSpPr>
        <p:spPr/>
        <p:txBody>
          <a:bodyPr/>
          <a:lstStyle>
            <a:lvl1pPr>
              <a:defRPr sz="1000">
                <a:solidFill>
                  <a:schemeClr val="bg1">
                    <a:lumMod val="75000"/>
                  </a:schemeClr>
                </a:solidFill>
                <a:latin typeface="Trebuchet MS" charset="0"/>
                <a:ea typeface="Trebuchet MS" charset="0"/>
                <a:cs typeface="Trebuchet MS" charset="0"/>
              </a:defRPr>
            </a:lvl1pPr>
          </a:lstStyle>
          <a:p>
            <a:endParaRPr lang="en-US" dirty="0"/>
          </a:p>
        </p:txBody>
      </p:sp>
      <p:sp>
        <p:nvSpPr>
          <p:cNvPr id="6" name="Slide Number Placeholder 5"/>
          <p:cNvSpPr>
            <a:spLocks noGrp="1"/>
          </p:cNvSpPr>
          <p:nvPr>
            <p:ph type="sldNum" sz="quarter" idx="12"/>
          </p:nvPr>
        </p:nvSpPr>
        <p:spPr>
          <a:xfrm>
            <a:off x="6553200" y="6356350"/>
            <a:ext cx="1524000" cy="365125"/>
          </a:xfrm>
        </p:spPr>
        <p:txBody>
          <a:bodyPr/>
          <a:lstStyle>
            <a:lvl1pPr>
              <a:defRPr sz="1000">
                <a:solidFill>
                  <a:schemeClr val="bg1">
                    <a:lumMod val="75000"/>
                  </a:schemeClr>
                </a:solidFill>
              </a:defRPr>
            </a:lvl1p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8" name="Picture 7" descr="BackgroundBlue.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009" y="0"/>
            <a:ext cx="9245600" cy="69342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16493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9" name="Picture 8" descr="DistrictLogo_BackgroundBlue.jpg"/>
          <p:cNvPicPr>
            <a:picLocks noChangeAspect="1"/>
          </p:cNvPicPr>
          <p:nvPr userDrawn="1"/>
        </p:nvPicPr>
        <p:blipFill rotWithShape="1">
          <a:blip r:embed="rId14" cstate="print">
            <a:extLst>
              <a:ext uri="{28A0092B-C50C-407E-A947-70E740481C1C}">
                <a14:useLocalDpi xmlns:a14="http://schemas.microsoft.com/office/drawing/2010/main" val="0"/>
              </a:ext>
            </a:extLst>
          </a:blip>
          <a:srcRect l="34545" t="27273" r="32727" b="31515"/>
          <a:stretch/>
        </p:blipFill>
        <p:spPr>
          <a:xfrm>
            <a:off x="8202548" y="6004494"/>
            <a:ext cx="941452" cy="889150"/>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3600" b="1" kern="1200">
          <a:solidFill>
            <a:schemeClr val="bg1"/>
          </a:solidFill>
          <a:latin typeface="Trebuchet MS" charset="0"/>
          <a:ea typeface="Trebuchet MS" charset="0"/>
          <a:cs typeface="Trebuchet MS"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Trebuchet MS" charset="0"/>
          <a:ea typeface="Trebuchet MS" charset="0"/>
          <a:cs typeface="Trebuchet MS" charset="0"/>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Trebuchet MS" charset="0"/>
          <a:ea typeface="Trebuchet MS" charset="0"/>
          <a:cs typeface="Trebuchet MS" charset="0"/>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Trebuchet MS" charset="0"/>
          <a:ea typeface="Trebuchet MS" charset="0"/>
          <a:cs typeface="Trebuchet MS" charset="0"/>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Trebuchet MS" charset="0"/>
          <a:ea typeface="Trebuchet MS" charset="0"/>
          <a:cs typeface="Trebuchet MS" charset="0"/>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Trebuchet MS" charset="0"/>
          <a:ea typeface="Trebuchet MS" charset="0"/>
          <a:cs typeface="Trebuchet MS"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hyperlink" Target="http://www.gbra.org/septic.sw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6.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jp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37" y="-125577"/>
            <a:ext cx="9475560" cy="7106670"/>
          </a:xfrm>
          <a:prstGeom prst="rect">
            <a:avLst/>
          </a:prstGeom>
        </p:spPr>
      </p:pic>
      <p:sp>
        <p:nvSpPr>
          <p:cNvPr id="2" name="Title 1"/>
          <p:cNvSpPr>
            <a:spLocks noGrp="1"/>
          </p:cNvSpPr>
          <p:nvPr>
            <p:ph type="ctrTitle"/>
          </p:nvPr>
        </p:nvSpPr>
        <p:spPr>
          <a:xfrm>
            <a:off x="211233" y="1447800"/>
            <a:ext cx="8718212" cy="2072712"/>
          </a:xfrm>
        </p:spPr>
        <p:txBody>
          <a:bodyPr>
            <a:normAutofit/>
          </a:bodyPr>
          <a:lstStyle/>
          <a:p>
            <a:r>
              <a:rPr lang="en-US" sz="5400" b="1" dirty="0">
                <a:solidFill>
                  <a:schemeClr val="tx1"/>
                </a:solidFill>
                <a:latin typeface="Trebuchet MS"/>
                <a:cs typeface="Trebuchet MS"/>
              </a:rPr>
              <a:t>Septic Systems </a:t>
            </a:r>
            <a:br>
              <a:rPr lang="en-US" sz="5400" b="1" dirty="0">
                <a:solidFill>
                  <a:schemeClr val="tx1"/>
                </a:solidFill>
                <a:latin typeface="Trebuchet MS"/>
                <a:cs typeface="Trebuchet MS"/>
              </a:rPr>
            </a:br>
            <a:r>
              <a:rPr lang="en-US" sz="5400" b="1" dirty="0">
                <a:solidFill>
                  <a:schemeClr val="tx1"/>
                </a:solidFill>
                <a:latin typeface="Trebuchet MS"/>
                <a:cs typeface="Trebuchet MS"/>
              </a:rPr>
              <a:t>and </a:t>
            </a:r>
            <a:r>
              <a:rPr lang="en-US" sz="5400" b="1">
                <a:solidFill>
                  <a:schemeClr val="tx1"/>
                </a:solidFill>
                <a:latin typeface="Trebuchet MS"/>
                <a:cs typeface="Trebuchet MS"/>
              </a:rPr>
              <a:t>the Home</a:t>
            </a:r>
            <a:endParaRPr lang="en-US" b="1" dirty="0">
              <a:solidFill>
                <a:schemeClr val="tx1"/>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1335" y="4343400"/>
            <a:ext cx="1481331" cy="676657"/>
          </a:xfrm>
          <a:prstGeom prst="rect">
            <a:avLst/>
          </a:prstGeom>
        </p:spPr>
      </p:pic>
    </p:spTree>
    <p:extLst>
      <p:ext uri="{BB962C8B-B14F-4D97-AF65-F5344CB8AC3E}">
        <p14:creationId xmlns:p14="http://schemas.microsoft.com/office/powerpoint/2010/main" val="899610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1"/>
                </a:solidFill>
              </a:rPr>
              <a:t>Water issues for the home</a:t>
            </a:r>
            <a:br>
              <a:rPr lang="en-US" dirty="0">
                <a:solidFill>
                  <a:schemeClr val="tx1"/>
                </a:solidFill>
              </a:rPr>
            </a:br>
            <a:r>
              <a:rPr lang="en-US" sz="3200" dirty="0">
                <a:solidFill>
                  <a:schemeClr val="tx1"/>
                </a:solidFill>
              </a:rPr>
              <a:t>water quality</a:t>
            </a:r>
          </a:p>
        </p:txBody>
      </p:sp>
      <p:sp>
        <p:nvSpPr>
          <p:cNvPr id="13" name="Content Placeholder 6"/>
          <p:cNvSpPr>
            <a:spLocks noGrp="1"/>
          </p:cNvSpPr>
          <p:nvPr>
            <p:ph type="body" idx="1"/>
          </p:nvPr>
        </p:nvSpPr>
        <p:spPr/>
        <p:txBody>
          <a:bodyPr/>
          <a:lstStyle/>
          <a:p>
            <a:endParaRPr lang="en-US" dirty="0">
              <a:solidFill>
                <a:schemeClr val="tx1"/>
              </a:solidFill>
              <a:latin typeface="Trebuchet MS" charset="0"/>
              <a:ea typeface="Trebuchet MS" charset="0"/>
              <a:cs typeface="Trebuchet MS" charset="0"/>
            </a:endParaRPr>
          </a:p>
          <a:p>
            <a:endParaRPr lang="en-US" dirty="0">
              <a:solidFill>
                <a:schemeClr val="tx1"/>
              </a:solidFill>
              <a:latin typeface="Trebuchet MS" charset="0"/>
              <a:ea typeface="Trebuchet MS" charset="0"/>
              <a:cs typeface="Trebuchet MS" charset="0"/>
            </a:endParaRPr>
          </a:p>
        </p:txBody>
      </p:sp>
      <p:sp>
        <p:nvSpPr>
          <p:cNvPr id="7" name="Title 1"/>
          <p:cNvSpPr txBox="1">
            <a:spLocks/>
          </p:cNvSpPr>
          <p:nvPr/>
        </p:nvSpPr>
        <p:spPr>
          <a:xfrm>
            <a:off x="-56008" y="118455"/>
            <a:ext cx="9245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b="1" dirty="0">
              <a:latin typeface="Trebuchet MS"/>
              <a:cs typeface="Trebuchet M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116842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859410"/>
          </a:xfrm>
        </p:spPr>
        <p:txBody>
          <a:bodyPr>
            <a:normAutofit/>
          </a:bodyPr>
          <a:lstStyle/>
          <a:p>
            <a:r>
              <a:rPr lang="en-US" dirty="0">
                <a:solidFill>
                  <a:schemeClr val="tx1"/>
                </a:solidFill>
              </a:rPr>
              <a:t>Impact of Development on Water</a:t>
            </a:r>
          </a:p>
        </p:txBody>
      </p:sp>
      <p:sp>
        <p:nvSpPr>
          <p:cNvPr id="7" name="Title 1"/>
          <p:cNvSpPr txBox="1">
            <a:spLocks/>
          </p:cNvSpPr>
          <p:nvPr/>
        </p:nvSpPr>
        <p:spPr>
          <a:xfrm>
            <a:off x="-56008" y="118455"/>
            <a:ext cx="9245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b="1" dirty="0">
              <a:solidFill>
                <a:srgbClr val="FFFF00"/>
              </a:solidFill>
              <a:latin typeface="Trebuchet MS"/>
              <a:cs typeface="Trebuchet M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297" t="1111" r="1297" b="6666"/>
          <a:stretch/>
        </p:blipFill>
        <p:spPr>
          <a:xfrm>
            <a:off x="88337" y="977865"/>
            <a:ext cx="6428219" cy="5841635"/>
          </a:xfrm>
          <a:prstGeom prst="rect">
            <a:avLst/>
          </a:prstGeom>
        </p:spPr>
      </p:pic>
      <p:pic>
        <p:nvPicPr>
          <p:cNvPr id="8" name="Picture 7"/>
          <p:cNvPicPr>
            <a:picLocks noChangeAspect="1"/>
          </p:cNvPicPr>
          <p:nvPr/>
        </p:nvPicPr>
        <p:blipFill>
          <a:blip r:embed="rId5"/>
          <a:stretch>
            <a:fillRect/>
          </a:stretch>
        </p:blipFill>
        <p:spPr>
          <a:xfrm>
            <a:off x="6622103" y="5313655"/>
            <a:ext cx="2388570" cy="1589778"/>
          </a:xfrm>
          <a:prstGeom prst="rect">
            <a:avLst/>
          </a:prstGeom>
        </p:spPr>
      </p:pic>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3880" y="3917120"/>
            <a:ext cx="2388570" cy="126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3880" y="977865"/>
            <a:ext cx="2379860" cy="1193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2591" y="2301956"/>
            <a:ext cx="2388570" cy="1484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509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1"/>
                </a:solidFill>
              </a:rPr>
              <a:t>Water Quality</a:t>
            </a:r>
          </a:p>
        </p:txBody>
      </p:sp>
      <p:sp>
        <p:nvSpPr>
          <p:cNvPr id="13" name="Content Placeholder 6"/>
          <p:cNvSpPr>
            <a:spLocks noGrp="1"/>
          </p:cNvSpPr>
          <p:nvPr>
            <p:ph idx="1"/>
          </p:nvPr>
        </p:nvSpPr>
        <p:spPr/>
        <p:txBody>
          <a:bodyPr>
            <a:normAutofit/>
          </a:bodyPr>
          <a:lstStyle/>
          <a:p>
            <a:pPr>
              <a:lnSpc>
                <a:spcPct val="150000"/>
              </a:lnSpc>
            </a:pPr>
            <a:r>
              <a:rPr lang="en-US" dirty="0">
                <a:solidFill>
                  <a:schemeClr val="tx1"/>
                </a:solidFill>
                <a:latin typeface="Trebuchet MS" charset="0"/>
                <a:ea typeface="Trebuchet MS" charset="0"/>
                <a:cs typeface="Trebuchet MS" charset="0"/>
              </a:rPr>
              <a:t>Local tree ordinances</a:t>
            </a:r>
          </a:p>
          <a:p>
            <a:pPr>
              <a:lnSpc>
                <a:spcPct val="150000"/>
              </a:lnSpc>
            </a:pPr>
            <a:r>
              <a:rPr lang="en-US" dirty="0">
                <a:solidFill>
                  <a:schemeClr val="tx1"/>
                </a:solidFill>
              </a:rPr>
              <a:t>Stream buffers</a:t>
            </a:r>
          </a:p>
          <a:p>
            <a:pPr>
              <a:lnSpc>
                <a:spcPct val="150000"/>
              </a:lnSpc>
            </a:pPr>
            <a:r>
              <a:rPr lang="en-US" dirty="0">
                <a:solidFill>
                  <a:schemeClr val="tx1"/>
                </a:solidFill>
              </a:rPr>
              <a:t>Stormwater utility</a:t>
            </a:r>
          </a:p>
          <a:p>
            <a:pPr>
              <a:lnSpc>
                <a:spcPct val="150000"/>
              </a:lnSpc>
            </a:pPr>
            <a:r>
              <a:rPr lang="en-US" dirty="0">
                <a:solidFill>
                  <a:schemeClr val="tx1"/>
                </a:solidFill>
                <a:latin typeface="Trebuchet MS" charset="0"/>
                <a:ea typeface="Trebuchet MS" charset="0"/>
                <a:cs typeface="Trebuchet MS" charset="0"/>
              </a:rPr>
              <a:t>Floodplain management</a:t>
            </a:r>
          </a:p>
          <a:p>
            <a:pPr>
              <a:lnSpc>
                <a:spcPct val="150000"/>
              </a:lnSpc>
            </a:pPr>
            <a:r>
              <a:rPr lang="en-US" dirty="0">
                <a:solidFill>
                  <a:schemeClr val="tx1"/>
                </a:solidFill>
              </a:rPr>
              <a:t>Detention ponds</a:t>
            </a:r>
          </a:p>
          <a:p>
            <a:endParaRPr lang="en-US" dirty="0">
              <a:solidFill>
                <a:schemeClr val="tx1"/>
              </a:solidFill>
              <a:latin typeface="Trebuchet MS" charset="0"/>
              <a:ea typeface="Trebuchet MS" charset="0"/>
              <a:cs typeface="Trebuchet MS" charset="0"/>
            </a:endParaRPr>
          </a:p>
        </p:txBody>
      </p:sp>
      <p:sp>
        <p:nvSpPr>
          <p:cNvPr id="7" name="Title 1"/>
          <p:cNvSpPr txBox="1">
            <a:spLocks/>
          </p:cNvSpPr>
          <p:nvPr/>
        </p:nvSpPr>
        <p:spPr>
          <a:xfrm>
            <a:off x="-56008" y="118455"/>
            <a:ext cx="9245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b="1" dirty="0">
              <a:latin typeface="Trebuchet MS"/>
              <a:cs typeface="Trebuchet M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1367755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57200" y="274638"/>
            <a:ext cx="8229600" cy="868362"/>
          </a:xfrm>
          <a:prstGeom prst="rect">
            <a:avLst/>
          </a:prstGeom>
        </p:spPr>
        <p:txBody>
          <a:bodyPr/>
          <a:lstStyle>
            <a:lvl1pPr algn="ctr" defTabSz="914400" rtl="0" eaLnBrk="1" latinLnBrk="0" hangingPunct="1">
              <a:spcBef>
                <a:spcPct val="0"/>
              </a:spcBef>
              <a:buNone/>
              <a:defRPr sz="3600" b="1" kern="1200">
                <a:solidFill>
                  <a:schemeClr val="bg1"/>
                </a:solidFill>
                <a:latin typeface="Trebuchet MS" charset="0"/>
                <a:ea typeface="Trebuchet MS" charset="0"/>
                <a:cs typeface="Trebuchet MS" charset="0"/>
              </a:defRPr>
            </a:lvl1pPr>
          </a:lstStyle>
          <a:p>
            <a:r>
              <a:rPr lang="en-US" dirty="0">
                <a:solidFill>
                  <a:schemeClr val="tx1"/>
                </a:solidFill>
              </a:rPr>
              <a:t>Floodplains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6160490" cy="5486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0836" y="4714875"/>
            <a:ext cx="2857500" cy="21431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0834" y="1144105"/>
            <a:ext cx="2843389" cy="154341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0835" y="2854255"/>
            <a:ext cx="2843389" cy="1705173"/>
          </a:xfrm>
          <a:prstGeom prst="rect">
            <a:avLst/>
          </a:prstGeom>
        </p:spPr>
      </p:pic>
    </p:spTree>
    <p:extLst>
      <p:ext uri="{BB962C8B-B14F-4D97-AF65-F5344CB8AC3E}">
        <p14:creationId xmlns:p14="http://schemas.microsoft.com/office/powerpoint/2010/main" val="182628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4023360"/>
            <a:ext cx="2703607" cy="202770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914400"/>
            <a:ext cx="4207042" cy="3040982"/>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1281"/>
          <a:stretch/>
        </p:blipFill>
        <p:spPr>
          <a:xfrm>
            <a:off x="76200" y="914400"/>
            <a:ext cx="4606772" cy="3017520"/>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5501"/>
          <a:stretch/>
        </p:blipFill>
        <p:spPr>
          <a:xfrm>
            <a:off x="5757890" y="4038600"/>
            <a:ext cx="3327028" cy="2819400"/>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4931" t="11059" r="3853" b="481"/>
          <a:stretch/>
        </p:blipFill>
        <p:spPr>
          <a:xfrm>
            <a:off x="2819400" y="4813189"/>
            <a:ext cx="2856007" cy="2028482"/>
          </a:xfrm>
          <a:prstGeom prst="rect">
            <a:avLst/>
          </a:prstGeom>
        </p:spPr>
      </p:pic>
      <p:sp>
        <p:nvSpPr>
          <p:cNvPr id="7" name="Title 2"/>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3600" b="1" kern="1200">
                <a:solidFill>
                  <a:schemeClr val="bg1"/>
                </a:solidFill>
                <a:latin typeface="Trebuchet MS" charset="0"/>
                <a:ea typeface="Trebuchet MS" charset="0"/>
                <a:cs typeface="Trebuchet MS" charset="0"/>
              </a:defRPr>
            </a:lvl1pPr>
          </a:lstStyle>
          <a:p>
            <a:r>
              <a:rPr lang="en-US" dirty="0">
                <a:solidFill>
                  <a:schemeClr val="tx1"/>
                </a:solidFill>
              </a:rPr>
              <a:t>Stormwater Ponds</a:t>
            </a:r>
          </a:p>
        </p:txBody>
      </p:sp>
    </p:spTree>
    <p:extLst>
      <p:ext uri="{BB962C8B-B14F-4D97-AF65-F5344CB8AC3E}">
        <p14:creationId xmlns:p14="http://schemas.microsoft.com/office/powerpoint/2010/main" val="2654961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686"/>
            <a:ext cx="8229600" cy="1143000"/>
          </a:xfrm>
        </p:spPr>
        <p:txBody>
          <a:bodyPr/>
          <a:lstStyle/>
          <a:p>
            <a:r>
              <a:rPr lang="en-US" dirty="0">
                <a:solidFill>
                  <a:schemeClr val="tx1"/>
                </a:solidFill>
              </a:rPr>
              <a:t>Fats, Oils and Grease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6362" y="1125742"/>
            <a:ext cx="3398038" cy="495124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pic>
        <p:nvPicPr>
          <p:cNvPr id="7" name="Picture 6"/>
          <p:cNvPicPr>
            <a:picLocks noChangeAspect="1"/>
          </p:cNvPicPr>
          <p:nvPr/>
        </p:nvPicPr>
        <p:blipFill>
          <a:blip r:embed="rId5"/>
          <a:stretch>
            <a:fillRect/>
          </a:stretch>
        </p:blipFill>
        <p:spPr>
          <a:xfrm>
            <a:off x="311633" y="1125742"/>
            <a:ext cx="4565167" cy="2513554"/>
          </a:xfrm>
          <a:prstGeom prst="rect">
            <a:avLst/>
          </a:prstGeom>
        </p:spPr>
      </p:pic>
      <p:pic>
        <p:nvPicPr>
          <p:cNvPr id="9" name="Picture 8"/>
          <p:cNvPicPr>
            <a:picLocks noChangeAspect="1"/>
          </p:cNvPicPr>
          <p:nvPr/>
        </p:nvPicPr>
        <p:blipFill>
          <a:blip r:embed="rId6"/>
          <a:stretch>
            <a:fillRect/>
          </a:stretch>
        </p:blipFill>
        <p:spPr>
          <a:xfrm>
            <a:off x="311633" y="3886200"/>
            <a:ext cx="4565167" cy="2909525"/>
          </a:xfrm>
          <a:prstGeom prst="rect">
            <a:avLst/>
          </a:prstGeom>
        </p:spPr>
      </p:pic>
    </p:spTree>
    <p:extLst>
      <p:ext uri="{BB962C8B-B14F-4D97-AF65-F5344CB8AC3E}">
        <p14:creationId xmlns:p14="http://schemas.microsoft.com/office/powerpoint/2010/main" val="336478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chemeClr val="tx1"/>
                </a:solidFill>
              </a:rPr>
              <a:t>Department of Public Health</a:t>
            </a:r>
            <a:br>
              <a:rPr lang="en-US" dirty="0">
                <a:solidFill>
                  <a:schemeClr val="tx1"/>
                </a:solidFill>
              </a:rPr>
            </a:br>
            <a:r>
              <a:rPr lang="en-US" dirty="0">
                <a:solidFill>
                  <a:schemeClr val="tx1"/>
                </a:solidFill>
              </a:rPr>
              <a:t>Local Overview</a:t>
            </a:r>
          </a:p>
        </p:txBody>
      </p:sp>
      <p:sp>
        <p:nvSpPr>
          <p:cNvPr id="13" name="Content Placeholder 6"/>
          <p:cNvSpPr>
            <a:spLocks noGrp="1"/>
          </p:cNvSpPr>
          <p:nvPr>
            <p:ph idx="1"/>
          </p:nvPr>
        </p:nvSpPr>
        <p:spPr>
          <a:xfrm>
            <a:off x="457200" y="1600200"/>
            <a:ext cx="8229600" cy="2362200"/>
          </a:xfrm>
        </p:spPr>
        <p:txBody>
          <a:bodyPr>
            <a:normAutofit fontScale="85000" lnSpcReduction="20000"/>
          </a:bodyPr>
          <a:lstStyle/>
          <a:p>
            <a:r>
              <a:rPr lang="en-US" dirty="0">
                <a:solidFill>
                  <a:schemeClr val="tx1"/>
                </a:solidFill>
                <a:latin typeface="Trebuchet MS" charset="0"/>
                <a:ea typeface="Trebuchet MS" charset="0"/>
                <a:cs typeface="Trebuchet MS" charset="0"/>
              </a:rPr>
              <a:t>Purpose: reducing the risk of illness and injury related to interactions between people and their environment</a:t>
            </a:r>
            <a:br>
              <a:rPr lang="en-US" dirty="0">
                <a:solidFill>
                  <a:schemeClr val="tx1"/>
                </a:solidFill>
                <a:latin typeface="Trebuchet MS" charset="0"/>
                <a:ea typeface="Trebuchet MS" charset="0"/>
                <a:cs typeface="Trebuchet MS" charset="0"/>
              </a:rPr>
            </a:br>
            <a:endParaRPr lang="en-US" dirty="0">
              <a:solidFill>
                <a:schemeClr val="tx1"/>
              </a:solidFill>
              <a:latin typeface="Trebuchet MS" charset="0"/>
              <a:ea typeface="Trebuchet MS" charset="0"/>
              <a:cs typeface="Trebuchet MS" charset="0"/>
            </a:endParaRPr>
          </a:p>
          <a:p>
            <a:r>
              <a:rPr lang="en-US" dirty="0">
                <a:solidFill>
                  <a:schemeClr val="tx1"/>
                </a:solidFill>
              </a:rPr>
              <a:t>The purview of Environmental Health Division includes:</a:t>
            </a:r>
          </a:p>
          <a:p>
            <a:pPr marL="0" indent="0">
              <a:buNone/>
            </a:pPr>
            <a:endParaRPr lang="en-US" dirty="0">
              <a:solidFill>
                <a:schemeClr val="tx1"/>
              </a:solidFill>
              <a:latin typeface="Trebuchet MS" charset="0"/>
              <a:ea typeface="Trebuchet MS" charset="0"/>
              <a:cs typeface="Trebuchet MS" charset="0"/>
            </a:endParaRPr>
          </a:p>
          <a:p>
            <a:endParaRPr lang="en-US" dirty="0">
              <a:solidFill>
                <a:schemeClr val="tx1"/>
              </a:solidFill>
              <a:latin typeface="Trebuchet MS" charset="0"/>
              <a:ea typeface="Trebuchet MS" charset="0"/>
              <a:cs typeface="Trebuchet MS" charset="0"/>
            </a:endParaRPr>
          </a:p>
        </p:txBody>
      </p:sp>
      <p:sp>
        <p:nvSpPr>
          <p:cNvPr id="7" name="Title 1"/>
          <p:cNvSpPr txBox="1">
            <a:spLocks/>
          </p:cNvSpPr>
          <p:nvPr/>
        </p:nvSpPr>
        <p:spPr>
          <a:xfrm>
            <a:off x="-56008" y="118455"/>
            <a:ext cx="9245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b="1" dirty="0">
              <a:latin typeface="Trebuchet MS"/>
              <a:cs typeface="Trebuchet MS"/>
            </a:endParaRPr>
          </a:p>
        </p:txBody>
      </p:sp>
      <p:sp>
        <p:nvSpPr>
          <p:cNvPr id="2" name="TextBox 1"/>
          <p:cNvSpPr txBox="1"/>
          <p:nvPr/>
        </p:nvSpPr>
        <p:spPr>
          <a:xfrm>
            <a:off x="914400" y="3919478"/>
            <a:ext cx="8305800" cy="2862322"/>
          </a:xfrm>
          <a:prstGeom prst="rect">
            <a:avLst/>
          </a:prstGeom>
          <a:noFill/>
        </p:spPr>
        <p:txBody>
          <a:bodyPr wrap="square" numCol="2" rtlCol="0">
            <a:spAutoFit/>
          </a:bodyPr>
          <a:lstStyle/>
          <a:p>
            <a:r>
              <a:rPr lang="en-US" sz="2200" dirty="0">
                <a:latin typeface="Trebuchet MS" panose="020B0603020202020204" pitchFamily="34" charset="0"/>
              </a:rPr>
              <a:t>- Body crafting</a:t>
            </a:r>
          </a:p>
          <a:p>
            <a:r>
              <a:rPr lang="en-US" sz="2200" dirty="0">
                <a:latin typeface="Trebuchet MS" panose="020B0603020202020204" pitchFamily="34" charset="0"/>
              </a:rPr>
              <a:t>- Food safety</a:t>
            </a:r>
          </a:p>
          <a:p>
            <a:r>
              <a:rPr lang="en-US" sz="2200" dirty="0">
                <a:latin typeface="Trebuchet MS" panose="020B0603020202020204" pitchFamily="34" charset="0"/>
              </a:rPr>
              <a:t>- Hotels and Motels</a:t>
            </a:r>
          </a:p>
          <a:p>
            <a:r>
              <a:rPr lang="en-US" sz="2200" dirty="0">
                <a:latin typeface="Trebuchet MS" panose="020B0603020202020204" pitchFamily="34" charset="0"/>
              </a:rPr>
              <a:t>- Lead poisoning prevention</a:t>
            </a:r>
          </a:p>
          <a:p>
            <a:r>
              <a:rPr lang="en-US" sz="2200" dirty="0">
                <a:latin typeface="Trebuchet MS" panose="020B0603020202020204" pitchFamily="34" charset="0"/>
              </a:rPr>
              <a:t/>
            </a:r>
            <a:br>
              <a:rPr lang="en-US" sz="2200" dirty="0">
                <a:latin typeface="Trebuchet MS" panose="020B0603020202020204" pitchFamily="34" charset="0"/>
              </a:rPr>
            </a:br>
            <a:r>
              <a:rPr lang="en-US" sz="2200" dirty="0">
                <a:latin typeface="Trebuchet MS" panose="020B0603020202020204" pitchFamily="34" charset="0"/>
              </a:rPr>
              <a:t/>
            </a:r>
            <a:br>
              <a:rPr lang="en-US" sz="2200" dirty="0">
                <a:latin typeface="Trebuchet MS" panose="020B0603020202020204" pitchFamily="34" charset="0"/>
              </a:rPr>
            </a:br>
            <a:r>
              <a:rPr lang="en-US" sz="2200" dirty="0">
                <a:latin typeface="Trebuchet MS" panose="020B0603020202020204" pitchFamily="34" charset="0"/>
              </a:rPr>
              <a:t/>
            </a:r>
            <a:br>
              <a:rPr lang="en-US" sz="2200" dirty="0">
                <a:latin typeface="Trebuchet MS" panose="020B0603020202020204" pitchFamily="34" charset="0"/>
              </a:rPr>
            </a:br>
            <a:r>
              <a:rPr lang="en-US" sz="2200" dirty="0">
                <a:latin typeface="Trebuchet MS" panose="020B0603020202020204" pitchFamily="34" charset="0"/>
              </a:rPr>
              <a:t/>
            </a:r>
            <a:br>
              <a:rPr lang="en-US" sz="2200" dirty="0">
                <a:latin typeface="Trebuchet MS" panose="020B0603020202020204" pitchFamily="34" charset="0"/>
              </a:rPr>
            </a:br>
            <a:r>
              <a:rPr lang="en-US" sz="2200" dirty="0">
                <a:latin typeface="Trebuchet MS" panose="020B0603020202020204" pitchFamily="34" charset="0"/>
              </a:rPr>
              <a:t>- Mosquitos </a:t>
            </a:r>
          </a:p>
          <a:p>
            <a:r>
              <a:rPr lang="en-US" sz="2200" dirty="0">
                <a:latin typeface="Trebuchet MS" panose="020B0603020202020204" pitchFamily="34" charset="0"/>
              </a:rPr>
              <a:t>- Radon</a:t>
            </a:r>
          </a:p>
          <a:p>
            <a:r>
              <a:rPr lang="en-US" sz="2200" dirty="0">
                <a:latin typeface="Trebuchet MS" panose="020B0603020202020204" pitchFamily="34" charset="0"/>
              </a:rPr>
              <a:t>- Septic systems</a:t>
            </a:r>
          </a:p>
          <a:p>
            <a:r>
              <a:rPr lang="en-US" sz="2200" dirty="0">
                <a:latin typeface="Trebuchet MS" panose="020B0603020202020204" pitchFamily="34" charset="0"/>
              </a:rPr>
              <a:t>- Swimming pool, beach and spa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3606750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1"/>
                </a:solidFill>
              </a:rPr>
              <a:t>Basics of septic systems</a:t>
            </a:r>
          </a:p>
        </p:txBody>
      </p:sp>
      <p:sp>
        <p:nvSpPr>
          <p:cNvPr id="13" name="Content Placeholder 6"/>
          <p:cNvSpPr>
            <a:spLocks noGrp="1"/>
          </p:cNvSpPr>
          <p:nvPr>
            <p:ph type="body" idx="1"/>
          </p:nvPr>
        </p:nvSpPr>
        <p:spPr/>
        <p:txBody>
          <a:bodyPr/>
          <a:lstStyle/>
          <a:p>
            <a:endParaRPr lang="en-US" dirty="0">
              <a:solidFill>
                <a:schemeClr val="tx1"/>
              </a:solidFill>
              <a:latin typeface="Trebuchet MS" charset="0"/>
              <a:ea typeface="Trebuchet MS" charset="0"/>
              <a:cs typeface="Trebuchet MS" charset="0"/>
            </a:endParaRPr>
          </a:p>
        </p:txBody>
      </p:sp>
      <p:sp>
        <p:nvSpPr>
          <p:cNvPr id="7" name="Title 1"/>
          <p:cNvSpPr txBox="1">
            <a:spLocks/>
          </p:cNvSpPr>
          <p:nvPr/>
        </p:nvSpPr>
        <p:spPr>
          <a:xfrm>
            <a:off x="-56008" y="118455"/>
            <a:ext cx="9245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b="1" dirty="0">
              <a:latin typeface="Trebuchet MS"/>
              <a:cs typeface="Trebuchet M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3606750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chemeClr val="tx1"/>
                </a:solidFill>
              </a:rPr>
              <a:t>Basic Information </a:t>
            </a:r>
            <a:br>
              <a:rPr lang="en-US" dirty="0">
                <a:solidFill>
                  <a:schemeClr val="tx1"/>
                </a:solidFill>
              </a:rPr>
            </a:br>
            <a:r>
              <a:rPr lang="en-US" dirty="0">
                <a:solidFill>
                  <a:schemeClr val="tx1"/>
                </a:solidFill>
              </a:rPr>
              <a:t>about Septic Tanks and Usage</a:t>
            </a:r>
          </a:p>
        </p:txBody>
      </p:sp>
      <p:sp>
        <p:nvSpPr>
          <p:cNvPr id="13" name="Content Placeholder 6"/>
          <p:cNvSpPr>
            <a:spLocks noGrp="1"/>
          </p:cNvSpPr>
          <p:nvPr>
            <p:ph idx="1"/>
          </p:nvPr>
        </p:nvSpPr>
        <p:spPr>
          <a:xfrm>
            <a:off x="457200" y="1524000"/>
            <a:ext cx="8001000" cy="4800600"/>
          </a:xfrm>
        </p:spPr>
        <p:txBody>
          <a:bodyPr>
            <a:normAutofit/>
          </a:bodyPr>
          <a:lstStyle/>
          <a:p>
            <a:r>
              <a:rPr lang="en-US" dirty="0">
                <a:solidFill>
                  <a:schemeClr val="tx1"/>
                </a:solidFill>
              </a:rPr>
              <a:t>Underground wastewater treatment structure</a:t>
            </a:r>
            <a:br>
              <a:rPr lang="en-US" dirty="0">
                <a:solidFill>
                  <a:schemeClr val="tx1"/>
                </a:solidFill>
              </a:rPr>
            </a:br>
            <a:endParaRPr lang="en-US" dirty="0">
              <a:solidFill>
                <a:schemeClr val="tx1"/>
              </a:solidFill>
            </a:endParaRPr>
          </a:p>
          <a:p>
            <a:r>
              <a:rPr lang="en-US" dirty="0">
                <a:solidFill>
                  <a:schemeClr val="tx1"/>
                </a:solidFill>
              </a:rPr>
              <a:t>Treats wastewater from household produced by bathrooms, kitchen, dishwasher and laundry</a:t>
            </a:r>
            <a:br>
              <a:rPr lang="en-US" dirty="0">
                <a:solidFill>
                  <a:schemeClr val="tx1"/>
                </a:solidFill>
              </a:rPr>
            </a:br>
            <a:endParaRPr lang="en-US" dirty="0">
              <a:solidFill>
                <a:schemeClr val="tx1"/>
              </a:solidFill>
            </a:endParaRPr>
          </a:p>
          <a:p>
            <a:r>
              <a:rPr lang="en-US" dirty="0">
                <a:solidFill>
                  <a:schemeClr val="tx1"/>
                </a:solidFill>
              </a:rPr>
              <a:t>It is the end point of a home’s plumbing system, if not on municipal sewer</a:t>
            </a:r>
          </a:p>
        </p:txBody>
      </p:sp>
      <p:sp>
        <p:nvSpPr>
          <p:cNvPr id="7" name="Title 1"/>
          <p:cNvSpPr txBox="1">
            <a:spLocks/>
          </p:cNvSpPr>
          <p:nvPr/>
        </p:nvSpPr>
        <p:spPr>
          <a:xfrm>
            <a:off x="-56008" y="118455"/>
            <a:ext cx="9245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b="1" dirty="0">
              <a:latin typeface="Trebuchet MS"/>
              <a:cs typeface="Trebuchet M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3606750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Components of a Septic System</a:t>
            </a:r>
          </a:p>
        </p:txBody>
      </p:sp>
      <p:pic>
        <p:nvPicPr>
          <p:cNvPr id="4" name="Content Placeholder 3"/>
          <p:cNvPicPr>
            <a:picLocks noGrp="1" noChangeAspect="1"/>
          </p:cNvPicPr>
          <p:nvPr>
            <p:ph idx="1"/>
          </p:nvPr>
        </p:nvPicPr>
        <p:blipFill>
          <a:blip r:embed="rId3"/>
          <a:stretch>
            <a:fillRect/>
          </a:stretch>
        </p:blipFill>
        <p:spPr>
          <a:xfrm>
            <a:off x="1414462" y="1658144"/>
            <a:ext cx="6315075" cy="441007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582456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Catherine Butler\Septic\Pictures\House with system front law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039" y="274320"/>
            <a:ext cx="4223922" cy="63093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3254415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29200" y="2720181"/>
            <a:ext cx="4343400" cy="1143000"/>
          </a:xfrm>
        </p:spPr>
        <p:txBody>
          <a:bodyPr>
            <a:normAutofit fontScale="90000"/>
          </a:bodyPr>
          <a:lstStyle/>
          <a:p>
            <a:r>
              <a:rPr lang="en-US" dirty="0">
                <a:solidFill>
                  <a:schemeClr val="tx1"/>
                </a:solidFill>
              </a:rPr>
              <a:t>Components of a Septic System</a:t>
            </a:r>
          </a:p>
        </p:txBody>
      </p:sp>
      <p:sp>
        <p:nvSpPr>
          <p:cNvPr id="2" name="Content Placeholder 1"/>
          <p:cNvSpPr>
            <a:spLocks noGrp="1"/>
          </p:cNvSpPr>
          <p:nvPr>
            <p:ph idx="1"/>
          </p:nvPr>
        </p:nvSpPr>
        <p:spPr/>
        <p:txBody>
          <a:bodyPr/>
          <a:lstStyle/>
          <a:p>
            <a:endParaRPr lang="en-US" dirty="0">
              <a:solidFill>
                <a:schemeClr val="tx1"/>
              </a:solidFill>
            </a:endParaRPr>
          </a:p>
        </p:txBody>
      </p:sp>
      <p:sp>
        <p:nvSpPr>
          <p:cNvPr id="7" name="Title 1"/>
          <p:cNvSpPr txBox="1">
            <a:spLocks/>
          </p:cNvSpPr>
          <p:nvPr/>
        </p:nvSpPr>
        <p:spPr>
          <a:xfrm>
            <a:off x="-56008" y="118455"/>
            <a:ext cx="9245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b="1" dirty="0">
              <a:latin typeface="Trebuchet MS"/>
              <a:cs typeface="Trebuchet MS"/>
            </a:endParaRPr>
          </a:p>
        </p:txBody>
      </p:sp>
      <p:pic>
        <p:nvPicPr>
          <p:cNvPr id="3075" name="Picture 3" descr="W:\Catherine Butler\Septic\Pictures\diagram pic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78" y="609600"/>
            <a:ext cx="5280186" cy="5867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8522" y="6172200"/>
            <a:ext cx="1201078" cy="548640"/>
          </a:xfrm>
          <a:prstGeom prst="rect">
            <a:avLst/>
          </a:prstGeom>
        </p:spPr>
      </p:pic>
      <p:pic>
        <p:nvPicPr>
          <p:cNvPr id="9" name="Picture 4"/>
          <p:cNvPicPr>
            <a:picLocks noChangeAspect="1" noChangeArrowheads="1"/>
          </p:cNvPicPr>
          <p:nvPr/>
        </p:nvPicPr>
        <p:blipFill>
          <a:blip r:embed="rId5" cstate="print"/>
          <a:srcRect/>
          <a:stretch>
            <a:fillRect/>
          </a:stretch>
        </p:blipFill>
        <p:spPr bwMode="auto">
          <a:xfrm>
            <a:off x="73378" y="167338"/>
            <a:ext cx="3409597" cy="2597357"/>
          </a:xfrm>
          <a:prstGeom prst="rect">
            <a:avLst/>
          </a:prstGeom>
          <a:noFill/>
          <a:ln w="9525">
            <a:noFill/>
            <a:miter lim="800000"/>
            <a:headEnd/>
            <a:tailEnd/>
          </a:ln>
          <a:effectLst/>
        </p:spPr>
      </p:pic>
    </p:spTree>
    <p:extLst>
      <p:ext uri="{BB962C8B-B14F-4D97-AF65-F5344CB8AC3E}">
        <p14:creationId xmlns:p14="http://schemas.microsoft.com/office/powerpoint/2010/main" val="3606750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a:hlinkClick r:id="rId3"/>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11017" r="50529" b="8295"/>
          <a:stretch/>
        </p:blipFill>
        <p:spPr>
          <a:xfrm>
            <a:off x="381000" y="533400"/>
            <a:ext cx="8382000" cy="5468474"/>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2614799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1"/>
                </a:solidFill>
              </a:rPr>
              <a:t>How to Locate the Septic Tank</a:t>
            </a:r>
          </a:p>
        </p:txBody>
      </p:sp>
      <p:sp>
        <p:nvSpPr>
          <p:cNvPr id="13" name="Content Placeholder 6"/>
          <p:cNvSpPr>
            <a:spLocks noGrp="1"/>
          </p:cNvSpPr>
          <p:nvPr>
            <p:ph sz="half" idx="1"/>
          </p:nvPr>
        </p:nvSpPr>
        <p:spPr>
          <a:xfrm>
            <a:off x="457200" y="1676400"/>
            <a:ext cx="4038600" cy="4876800"/>
          </a:xfrm>
        </p:spPr>
        <p:txBody>
          <a:bodyPr>
            <a:normAutofit/>
          </a:bodyPr>
          <a:lstStyle/>
          <a:p>
            <a:r>
              <a:rPr lang="en-US" dirty="0">
                <a:solidFill>
                  <a:schemeClr val="tx1"/>
                </a:solidFill>
                <a:latin typeface="Trebuchet MS" charset="0"/>
                <a:ea typeface="Trebuchet MS" charset="0"/>
                <a:cs typeface="Trebuchet MS" charset="0"/>
              </a:rPr>
              <a:t>Did the previous owners leave a map?</a:t>
            </a:r>
          </a:p>
          <a:p>
            <a:r>
              <a:rPr lang="en-US" dirty="0">
                <a:solidFill>
                  <a:schemeClr val="tx1"/>
                </a:solidFill>
              </a:rPr>
              <a:t>Survey the yard</a:t>
            </a:r>
          </a:p>
          <a:p>
            <a:r>
              <a:rPr lang="en-US" dirty="0">
                <a:solidFill>
                  <a:schemeClr val="tx1"/>
                </a:solidFill>
                <a:latin typeface="Trebuchet MS" charset="0"/>
                <a:ea typeface="Trebuchet MS" charset="0"/>
                <a:cs typeface="Trebuchet MS" charset="0"/>
              </a:rPr>
              <a:t>Follow the pipe</a:t>
            </a:r>
          </a:p>
          <a:p>
            <a:pPr marL="0" indent="0">
              <a:buNone/>
            </a:pPr>
            <a:endParaRPr lang="en-US" dirty="0">
              <a:solidFill>
                <a:schemeClr val="tx1"/>
              </a:solidFill>
            </a:endParaRPr>
          </a:p>
          <a:p>
            <a:pPr marL="0" indent="0">
              <a:buNone/>
            </a:pPr>
            <a:r>
              <a:rPr lang="en-US" i="1" dirty="0">
                <a:solidFill>
                  <a:schemeClr val="tx1"/>
                </a:solidFill>
              </a:rPr>
              <a:t>Don’t hesitate…</a:t>
            </a:r>
          </a:p>
          <a:p>
            <a:r>
              <a:rPr lang="en-US" dirty="0">
                <a:solidFill>
                  <a:schemeClr val="tx1"/>
                </a:solidFill>
                <a:latin typeface="Trebuchet MS" charset="0"/>
                <a:ea typeface="Trebuchet MS" charset="0"/>
                <a:cs typeface="Trebuchet MS" charset="0"/>
              </a:rPr>
              <a:t>Call Environmental Health!</a:t>
            </a:r>
          </a:p>
        </p:txBody>
      </p:sp>
      <p:sp>
        <p:nvSpPr>
          <p:cNvPr id="7" name="Title 1"/>
          <p:cNvSpPr txBox="1">
            <a:spLocks/>
          </p:cNvSpPr>
          <p:nvPr/>
        </p:nvSpPr>
        <p:spPr>
          <a:xfrm>
            <a:off x="-56008" y="118455"/>
            <a:ext cx="9245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b="1" dirty="0">
              <a:latin typeface="Trebuchet MS"/>
              <a:cs typeface="Trebuchet M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571618"/>
            <a:ext cx="3692300" cy="4134235"/>
          </a:xfrm>
          <a:prstGeom prst="rect">
            <a:avLst/>
          </a:prstGeom>
        </p:spPr>
      </p:pic>
    </p:spTree>
    <p:extLst>
      <p:ext uri="{BB962C8B-B14F-4D97-AF65-F5344CB8AC3E}">
        <p14:creationId xmlns:p14="http://schemas.microsoft.com/office/powerpoint/2010/main" val="3606750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91440"/>
            <a:ext cx="7927790" cy="6766560"/>
          </a:xfrm>
          <a:prstGeom prst="rect">
            <a:avLst/>
          </a:prstGeom>
        </p:spPr>
      </p:pic>
    </p:spTree>
    <p:extLst>
      <p:ext uri="{BB962C8B-B14F-4D97-AF65-F5344CB8AC3E}">
        <p14:creationId xmlns:p14="http://schemas.microsoft.com/office/powerpoint/2010/main" val="16839994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Septic System Records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6190" t="4798" r="6903" b="7234"/>
          <a:stretch/>
        </p:blipFill>
        <p:spPr>
          <a:xfrm>
            <a:off x="117764" y="1447800"/>
            <a:ext cx="3158836" cy="4572000"/>
          </a:xfr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4545" b="4545"/>
          <a:stretch/>
        </p:blipFill>
        <p:spPr>
          <a:xfrm>
            <a:off x="3352800" y="1447800"/>
            <a:ext cx="5625302" cy="457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3525627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3230" y="533400"/>
            <a:ext cx="4181939" cy="1371600"/>
          </a:xfrm>
        </p:spPr>
        <p:txBody>
          <a:bodyPr>
            <a:normAutofit/>
          </a:bodyPr>
          <a:lstStyle/>
          <a:p>
            <a:r>
              <a:rPr lang="en-US" dirty="0">
                <a:solidFill>
                  <a:schemeClr val="tx1"/>
                </a:solidFill>
              </a:rPr>
              <a:t>Fayette County</a:t>
            </a:r>
            <a:br>
              <a:rPr lang="en-US" dirty="0">
                <a:solidFill>
                  <a:schemeClr val="tx1"/>
                </a:solidFill>
              </a:rPr>
            </a:br>
            <a:r>
              <a:rPr lang="en-US" dirty="0">
                <a:solidFill>
                  <a:schemeClr val="tx1"/>
                </a:solidFill>
              </a:rPr>
              <a:t>Septic Tanks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pic>
        <p:nvPicPr>
          <p:cNvPr id="5" name="Picture 4">
            <a:extLst>
              <a:ext uri="{FF2B5EF4-FFF2-40B4-BE49-F238E27FC236}">
                <a16:creationId xmlns:a16="http://schemas.microsoft.com/office/drawing/2014/main" xmlns="" id="{75A010E1-4AD8-4D0A-94CC-D0BEA6B243C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099" b="89903" l="13696" r="88291">
                        <a14:foregroundMark x1="65499" y1="11107" x2="65499" y2="11107"/>
                        <a14:foregroundMark x1="63461" y1="8158" x2="63461" y2="8158"/>
                        <a14:foregroundMark x1="67381" y1="7310" x2="67381" y2="7310"/>
                        <a14:foregroundMark x1="60376" y1="6099" x2="60376" y2="6099"/>
                        <a14:foregroundMark x1="51647" y1="8158" x2="51647" y2="8158"/>
                        <a14:foregroundMark x1="55254" y1="7149" x2="55254" y2="7149"/>
                        <a14:foregroundMark x1="88291" y1="32553" x2="88291" y2="32553"/>
                        <a14:foregroundMark x1="13748" y1="27544" x2="13748" y2="27544"/>
                        <a14:foregroundMark x1="53894" y1="87076" x2="53894" y2="87076"/>
                        <a14:foregroundMark x1="65290" y1="89903" x2="65290" y2="89903"/>
                      </a14:backgroundRemoval>
                    </a14:imgEffect>
                  </a14:imgLayer>
                </a14:imgProps>
              </a:ext>
              <a:ext uri="{28A0092B-C50C-407E-A947-70E740481C1C}">
                <a14:useLocalDpi xmlns:a14="http://schemas.microsoft.com/office/drawing/2010/main" val="0"/>
              </a:ext>
            </a:extLst>
          </a:blip>
          <a:srcRect l="6859" t="3333" r="3982" b="5556"/>
          <a:stretch/>
        </p:blipFill>
        <p:spPr>
          <a:xfrm>
            <a:off x="381000" y="-5443"/>
            <a:ext cx="5257800" cy="6953865"/>
          </a:xfrm>
          <a:prstGeom prst="rect">
            <a:avLst/>
          </a:prstGeom>
        </p:spPr>
      </p:pic>
    </p:spTree>
    <p:extLst>
      <p:ext uri="{BB962C8B-B14F-4D97-AF65-F5344CB8AC3E}">
        <p14:creationId xmlns:p14="http://schemas.microsoft.com/office/powerpoint/2010/main" val="1658236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1"/>
                </a:solidFill>
              </a:rPr>
              <a:t>Types of Septic Systems</a:t>
            </a:r>
          </a:p>
        </p:txBody>
      </p:sp>
      <p:sp>
        <p:nvSpPr>
          <p:cNvPr id="13" name="Content Placeholder 6"/>
          <p:cNvSpPr>
            <a:spLocks noGrp="1"/>
          </p:cNvSpPr>
          <p:nvPr>
            <p:ph idx="1"/>
          </p:nvPr>
        </p:nvSpPr>
        <p:spPr/>
        <p:txBody>
          <a:bodyPr>
            <a:normAutofit/>
          </a:bodyPr>
          <a:lstStyle/>
          <a:p>
            <a:r>
              <a:rPr lang="en-US" dirty="0">
                <a:solidFill>
                  <a:schemeClr val="tx1"/>
                </a:solidFill>
                <a:latin typeface="Trebuchet MS" charset="0"/>
                <a:ea typeface="Trebuchet MS" charset="0"/>
                <a:cs typeface="Trebuchet MS" charset="0"/>
              </a:rPr>
              <a:t>Conventional Systems</a:t>
            </a:r>
          </a:p>
          <a:p>
            <a:pPr lvl="1"/>
            <a:r>
              <a:rPr lang="en-US" dirty="0">
                <a:solidFill>
                  <a:schemeClr val="tx1"/>
                </a:solidFill>
                <a:latin typeface="Trebuchet MS" charset="0"/>
                <a:ea typeface="Trebuchet MS" charset="0"/>
                <a:cs typeface="Trebuchet MS" charset="0"/>
              </a:rPr>
              <a:t>Standard Gravity</a:t>
            </a:r>
          </a:p>
          <a:p>
            <a:pPr lvl="1"/>
            <a:r>
              <a:rPr lang="en-US" dirty="0">
                <a:solidFill>
                  <a:schemeClr val="tx1"/>
                </a:solidFill>
              </a:rPr>
              <a:t>Pressure Distribution</a:t>
            </a:r>
          </a:p>
          <a:p>
            <a:r>
              <a:rPr lang="en-US" dirty="0">
                <a:solidFill>
                  <a:schemeClr val="tx1"/>
                </a:solidFill>
                <a:latin typeface="Trebuchet MS" charset="0"/>
                <a:ea typeface="Trebuchet MS" charset="0"/>
                <a:cs typeface="Trebuchet MS" charset="0"/>
              </a:rPr>
              <a:t>Alternative systems</a:t>
            </a:r>
          </a:p>
          <a:p>
            <a:pPr lvl="1"/>
            <a:r>
              <a:rPr lang="en-US" dirty="0">
                <a:solidFill>
                  <a:schemeClr val="tx1"/>
                </a:solidFill>
              </a:rPr>
              <a:t>Aerobic Treatment Unit (ATU)</a:t>
            </a:r>
          </a:p>
          <a:p>
            <a:pPr lvl="1"/>
            <a:r>
              <a:rPr lang="en-US" dirty="0">
                <a:solidFill>
                  <a:schemeClr val="tx1"/>
                </a:solidFill>
              </a:rPr>
              <a:t>Mound System</a:t>
            </a:r>
          </a:p>
          <a:p>
            <a:pPr lvl="1"/>
            <a:r>
              <a:rPr lang="en-US" dirty="0">
                <a:solidFill>
                  <a:schemeClr val="tx1"/>
                </a:solidFill>
                <a:latin typeface="Trebuchet MS" charset="0"/>
                <a:ea typeface="Trebuchet MS" charset="0"/>
                <a:cs typeface="Trebuchet MS" charset="0"/>
              </a:rPr>
              <a:t>Sand Filter System</a:t>
            </a:r>
          </a:p>
          <a:p>
            <a:r>
              <a:rPr lang="en-US" dirty="0">
                <a:solidFill>
                  <a:schemeClr val="tx1"/>
                </a:solidFill>
              </a:rPr>
              <a:t>Other Systems (Proprietary)</a:t>
            </a:r>
          </a:p>
        </p:txBody>
      </p:sp>
      <p:sp>
        <p:nvSpPr>
          <p:cNvPr id="7" name="Title 1"/>
          <p:cNvSpPr txBox="1">
            <a:spLocks/>
          </p:cNvSpPr>
          <p:nvPr/>
        </p:nvSpPr>
        <p:spPr>
          <a:xfrm>
            <a:off x="-56008" y="118455"/>
            <a:ext cx="9245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b="1" dirty="0">
              <a:latin typeface="Trebuchet MS"/>
              <a:cs typeface="Trebuchet M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3606750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1"/>
                </a:solidFill>
              </a:rPr>
              <a:t>Buying and selling</a:t>
            </a:r>
            <a:br>
              <a:rPr lang="en-US" dirty="0">
                <a:solidFill>
                  <a:schemeClr val="tx1"/>
                </a:solidFill>
              </a:rPr>
            </a:br>
            <a:r>
              <a:rPr lang="en-US" dirty="0">
                <a:solidFill>
                  <a:schemeClr val="tx1"/>
                </a:solidFill>
              </a:rPr>
              <a:t>a home on septic</a:t>
            </a:r>
          </a:p>
        </p:txBody>
      </p:sp>
      <p:sp>
        <p:nvSpPr>
          <p:cNvPr id="13" name="Content Placeholder 6"/>
          <p:cNvSpPr>
            <a:spLocks noGrp="1"/>
          </p:cNvSpPr>
          <p:nvPr>
            <p:ph type="body" idx="1"/>
          </p:nvPr>
        </p:nvSpPr>
        <p:spPr/>
        <p:txBody>
          <a:bodyPr/>
          <a:lstStyle/>
          <a:p>
            <a:endParaRPr lang="en-US" dirty="0">
              <a:solidFill>
                <a:schemeClr val="tx1"/>
              </a:solidFill>
              <a:latin typeface="Trebuchet MS" charset="0"/>
              <a:ea typeface="Trebuchet MS" charset="0"/>
              <a:cs typeface="Trebuchet MS" charset="0"/>
            </a:endParaRPr>
          </a:p>
        </p:txBody>
      </p:sp>
      <p:sp>
        <p:nvSpPr>
          <p:cNvPr id="7" name="Title 1"/>
          <p:cNvSpPr txBox="1">
            <a:spLocks/>
          </p:cNvSpPr>
          <p:nvPr/>
        </p:nvSpPr>
        <p:spPr>
          <a:xfrm>
            <a:off x="-56008" y="118455"/>
            <a:ext cx="9245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b="1" dirty="0">
              <a:latin typeface="Trebuchet MS"/>
              <a:cs typeface="Trebuchet M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3606750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How to Know if a House is on Septic</a:t>
            </a:r>
          </a:p>
        </p:txBody>
      </p:sp>
      <p:sp>
        <p:nvSpPr>
          <p:cNvPr id="3" name="Content Placeholder 2"/>
          <p:cNvSpPr>
            <a:spLocks noGrp="1"/>
          </p:cNvSpPr>
          <p:nvPr>
            <p:ph idx="1"/>
          </p:nvPr>
        </p:nvSpPr>
        <p:spPr>
          <a:xfrm>
            <a:off x="457200" y="1600200"/>
            <a:ext cx="8229600" cy="4953000"/>
          </a:xfrm>
        </p:spPr>
        <p:txBody>
          <a:bodyPr>
            <a:normAutofit lnSpcReduction="10000"/>
          </a:bodyPr>
          <a:lstStyle/>
          <a:p>
            <a:r>
              <a:rPr lang="en-US" dirty="0">
                <a:solidFill>
                  <a:schemeClr val="tx1"/>
                </a:solidFill>
              </a:rPr>
              <a:t>Seller’s Property Disclosure Statement</a:t>
            </a:r>
          </a:p>
          <a:p>
            <a:r>
              <a:rPr lang="en-US" dirty="0">
                <a:solidFill>
                  <a:schemeClr val="tx1"/>
                </a:solidFill>
              </a:rPr>
              <a:t>Water bill does not include a sewer charge</a:t>
            </a:r>
          </a:p>
          <a:p>
            <a:r>
              <a:rPr lang="en-US" dirty="0">
                <a:solidFill>
                  <a:schemeClr val="tx1"/>
                </a:solidFill>
              </a:rPr>
              <a:t>Home uses well water</a:t>
            </a:r>
          </a:p>
          <a:p>
            <a:r>
              <a:rPr lang="en-US" dirty="0">
                <a:solidFill>
                  <a:schemeClr val="tx1"/>
                </a:solidFill>
              </a:rPr>
              <a:t>Neighbors are on septic</a:t>
            </a:r>
          </a:p>
          <a:p>
            <a:pPr marL="0" indent="0">
              <a:buNone/>
            </a:pPr>
            <a:r>
              <a:rPr lang="en-US" i="1" dirty="0">
                <a:solidFill>
                  <a:schemeClr val="tx1"/>
                </a:solidFill>
              </a:rPr>
              <a:t/>
            </a:r>
            <a:br>
              <a:rPr lang="en-US" i="1" dirty="0">
                <a:solidFill>
                  <a:schemeClr val="tx1"/>
                </a:solidFill>
              </a:rPr>
            </a:br>
            <a:r>
              <a:rPr lang="en-US" i="1" dirty="0">
                <a:solidFill>
                  <a:schemeClr val="tx1"/>
                </a:solidFill>
              </a:rPr>
              <a:t>Don’t hesitate…</a:t>
            </a:r>
          </a:p>
          <a:p>
            <a:r>
              <a:rPr lang="en-US" dirty="0">
                <a:solidFill>
                  <a:schemeClr val="tx1"/>
                </a:solidFill>
              </a:rPr>
              <a:t>Call Environmental Health or the local water/sewer provider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2188107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a:solidFill>
                  <a:schemeClr val="tx1"/>
                </a:solidFill>
              </a:rPr>
              <a:t>Seller’s Property Disclosure Statement</a:t>
            </a:r>
          </a:p>
        </p:txBody>
      </p:sp>
      <p:sp>
        <p:nvSpPr>
          <p:cNvPr id="6" name="Title 1"/>
          <p:cNvSpPr txBox="1">
            <a:spLocks/>
          </p:cNvSpPr>
          <p:nvPr/>
        </p:nvSpPr>
        <p:spPr>
          <a:xfrm>
            <a:off x="457200" y="411480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600" b="1" kern="1200">
                <a:solidFill>
                  <a:schemeClr val="bg1"/>
                </a:solidFill>
                <a:latin typeface="Trebuchet MS" charset="0"/>
                <a:ea typeface="Trebuchet MS" charset="0"/>
                <a:cs typeface="Trebuchet MS" charset="0"/>
              </a:defRPr>
            </a:lvl1pPr>
          </a:lstStyle>
          <a:p>
            <a:r>
              <a:rPr lang="en-US" sz="3200" dirty="0">
                <a:solidFill>
                  <a:schemeClr val="tx1"/>
                </a:solidFill>
              </a:rPr>
              <a:t>2016 Special Stipulations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 y="930854"/>
            <a:ext cx="9052560" cy="3329073"/>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687"/>
          <a:stretch/>
        </p:blipFill>
        <p:spPr>
          <a:xfrm>
            <a:off x="45720" y="5029200"/>
            <a:ext cx="9052560" cy="99084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977524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strictLogo_BackgroundBlu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78536" y="457200"/>
            <a:ext cx="8229600" cy="1143000"/>
          </a:xfrm>
        </p:spPr>
        <p:txBody>
          <a:bodyPr/>
          <a:lstStyle/>
          <a:p>
            <a:r>
              <a:rPr lang="en-US" b="1" dirty="0">
                <a:solidFill>
                  <a:schemeClr val="tx1"/>
                </a:solidFill>
                <a:latin typeface="Trebuchet MS" charset="0"/>
                <a:ea typeface="Trebuchet MS" charset="0"/>
                <a:cs typeface="Trebuchet MS" charset="0"/>
              </a:rPr>
              <a:t>What is the Metro Water District?</a:t>
            </a:r>
          </a:p>
        </p:txBody>
      </p:sp>
    </p:spTree>
    <p:extLst>
      <p:ext uri="{BB962C8B-B14F-4D97-AF65-F5344CB8AC3E}">
        <p14:creationId xmlns:p14="http://schemas.microsoft.com/office/powerpoint/2010/main" val="944617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Myths of Septic Systems</a:t>
            </a:r>
          </a:p>
        </p:txBody>
      </p:sp>
      <p:sp>
        <p:nvSpPr>
          <p:cNvPr id="3" name="Content Placeholder 2"/>
          <p:cNvSpPr>
            <a:spLocks noGrp="1"/>
          </p:cNvSpPr>
          <p:nvPr>
            <p:ph idx="1"/>
          </p:nvPr>
        </p:nvSpPr>
        <p:spPr>
          <a:xfrm>
            <a:off x="457200" y="1600200"/>
            <a:ext cx="8229600" cy="4953000"/>
          </a:xfrm>
        </p:spPr>
        <p:txBody>
          <a:bodyPr>
            <a:normAutofit lnSpcReduction="10000"/>
          </a:bodyPr>
          <a:lstStyle/>
          <a:p>
            <a:r>
              <a:rPr lang="en-US" dirty="0">
                <a:solidFill>
                  <a:schemeClr val="tx1"/>
                </a:solidFill>
              </a:rPr>
              <a:t>Septic systems are just for rural areas</a:t>
            </a:r>
            <a:br>
              <a:rPr lang="en-US" dirty="0">
                <a:solidFill>
                  <a:schemeClr val="tx1"/>
                </a:solidFill>
              </a:rPr>
            </a:br>
            <a:endParaRPr lang="en-US" dirty="0">
              <a:solidFill>
                <a:schemeClr val="tx1"/>
              </a:solidFill>
            </a:endParaRPr>
          </a:p>
          <a:p>
            <a:r>
              <a:rPr lang="en-US" dirty="0">
                <a:solidFill>
                  <a:schemeClr val="tx1"/>
                </a:solidFill>
              </a:rPr>
              <a:t>All septic systems fail and cause lots of problems</a:t>
            </a:r>
            <a:br>
              <a:rPr lang="en-US" dirty="0">
                <a:solidFill>
                  <a:schemeClr val="tx1"/>
                </a:solidFill>
              </a:rPr>
            </a:br>
            <a:endParaRPr lang="en-US" dirty="0">
              <a:solidFill>
                <a:schemeClr val="tx1"/>
              </a:solidFill>
            </a:endParaRPr>
          </a:p>
          <a:p>
            <a:r>
              <a:rPr lang="en-US" dirty="0">
                <a:solidFill>
                  <a:schemeClr val="tx1"/>
                </a:solidFill>
              </a:rPr>
              <a:t>Maintenance costs too much money</a:t>
            </a:r>
            <a:br>
              <a:rPr lang="en-US" dirty="0">
                <a:solidFill>
                  <a:schemeClr val="tx1"/>
                </a:solidFill>
              </a:rPr>
            </a:br>
            <a:endParaRPr lang="en-US" dirty="0">
              <a:solidFill>
                <a:schemeClr val="tx1"/>
              </a:solidFill>
            </a:endParaRPr>
          </a:p>
          <a:p>
            <a:r>
              <a:rPr lang="en-US" dirty="0">
                <a:solidFill>
                  <a:schemeClr val="tx1"/>
                </a:solidFill>
              </a:rPr>
              <a:t>The buyer will not know there is a problem until it’s too late</a:t>
            </a:r>
            <a:br>
              <a:rPr lang="en-US" dirty="0">
                <a:solidFill>
                  <a:schemeClr val="tx1"/>
                </a:solidFill>
              </a:rPr>
            </a:br>
            <a:endParaRPr lang="en-US" dirty="0">
              <a:solidFill>
                <a:schemeClr val="tx1"/>
              </a:solidFill>
            </a:endParaRPr>
          </a:p>
          <a:p>
            <a:endParaRPr lang="en-US"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597088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1"/>
                </a:solidFill>
              </a:rPr>
              <a:t>Myths of Septic Systems</a:t>
            </a:r>
          </a:p>
        </p:txBody>
      </p:sp>
      <p:sp>
        <p:nvSpPr>
          <p:cNvPr id="13" name="Content Placeholder 6"/>
          <p:cNvSpPr>
            <a:spLocks noGrp="1"/>
          </p:cNvSpPr>
          <p:nvPr>
            <p:ph idx="1"/>
          </p:nvPr>
        </p:nvSpPr>
        <p:spPr>
          <a:xfrm>
            <a:off x="457200" y="1261455"/>
            <a:ext cx="8229600" cy="5367945"/>
          </a:xfrm>
        </p:spPr>
        <p:txBody>
          <a:bodyPr>
            <a:normAutofit/>
          </a:bodyPr>
          <a:lstStyle/>
          <a:p>
            <a:r>
              <a:rPr lang="en-US" dirty="0">
                <a:solidFill>
                  <a:schemeClr val="tx1"/>
                </a:solidFill>
              </a:rPr>
              <a:t>The tank is of greater concern than the </a:t>
            </a:r>
            <a:r>
              <a:rPr lang="en-US" dirty="0" err="1">
                <a:solidFill>
                  <a:schemeClr val="tx1"/>
                </a:solidFill>
              </a:rPr>
              <a:t>drainfield</a:t>
            </a:r>
            <a:r>
              <a:rPr lang="en-US" dirty="0">
                <a:solidFill>
                  <a:schemeClr val="tx1"/>
                </a:solidFill>
              </a:rPr>
              <a:t/>
            </a:r>
            <a:br>
              <a:rPr lang="en-US" dirty="0">
                <a:solidFill>
                  <a:schemeClr val="tx1"/>
                </a:solidFill>
              </a:rPr>
            </a:br>
            <a:endParaRPr lang="en-US" dirty="0">
              <a:solidFill>
                <a:schemeClr val="tx1"/>
              </a:solidFill>
            </a:endParaRPr>
          </a:p>
          <a:p>
            <a:r>
              <a:rPr lang="en-US" dirty="0">
                <a:solidFill>
                  <a:schemeClr val="tx1"/>
                </a:solidFill>
              </a:rPr>
              <a:t>I’m scared I will cause a problem if I have a regular maintenance pump out</a:t>
            </a:r>
            <a:br>
              <a:rPr lang="en-US" dirty="0">
                <a:solidFill>
                  <a:schemeClr val="tx1"/>
                </a:solidFill>
              </a:rPr>
            </a:br>
            <a:endParaRPr lang="en-US" dirty="0">
              <a:solidFill>
                <a:schemeClr val="tx1"/>
              </a:solidFill>
            </a:endParaRPr>
          </a:p>
          <a:p>
            <a:r>
              <a:rPr lang="en-US" dirty="0">
                <a:solidFill>
                  <a:schemeClr val="tx1"/>
                </a:solidFill>
              </a:rPr>
              <a:t>The use of garbage disposals and large amounts of water don’t harm your septic tank system</a:t>
            </a:r>
          </a:p>
        </p:txBody>
      </p:sp>
      <p:sp>
        <p:nvSpPr>
          <p:cNvPr id="7" name="Title 1"/>
          <p:cNvSpPr txBox="1">
            <a:spLocks/>
          </p:cNvSpPr>
          <p:nvPr/>
        </p:nvSpPr>
        <p:spPr>
          <a:xfrm>
            <a:off x="-56008" y="118455"/>
            <a:ext cx="9245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b="1" dirty="0">
              <a:latin typeface="Trebuchet MS"/>
              <a:cs typeface="Trebuchet M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3606750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Benefits of Septic Systems</a:t>
            </a:r>
          </a:p>
        </p:txBody>
      </p:sp>
      <p:sp>
        <p:nvSpPr>
          <p:cNvPr id="3" name="Content Placeholder 2"/>
          <p:cNvSpPr>
            <a:spLocks noGrp="1"/>
          </p:cNvSpPr>
          <p:nvPr>
            <p:ph idx="1"/>
          </p:nvPr>
        </p:nvSpPr>
        <p:spPr>
          <a:xfrm>
            <a:off x="457200" y="1737360"/>
            <a:ext cx="8382000" cy="5120640"/>
          </a:xfrm>
        </p:spPr>
        <p:txBody>
          <a:bodyPr/>
          <a:lstStyle/>
          <a:p>
            <a:pPr>
              <a:spcBef>
                <a:spcPts val="1200"/>
              </a:spcBef>
            </a:pPr>
            <a:r>
              <a:rPr lang="en-US" dirty="0">
                <a:solidFill>
                  <a:schemeClr val="tx1"/>
                </a:solidFill>
              </a:rPr>
              <a:t>If maintained, environmentally friendly</a:t>
            </a:r>
          </a:p>
          <a:p>
            <a:pPr>
              <a:spcBef>
                <a:spcPts val="1200"/>
              </a:spcBef>
            </a:pPr>
            <a:endParaRPr lang="en-US" dirty="0">
              <a:solidFill>
                <a:schemeClr val="tx1"/>
              </a:solidFill>
            </a:endParaRPr>
          </a:p>
          <a:p>
            <a:pPr>
              <a:spcBef>
                <a:spcPts val="1200"/>
              </a:spcBef>
            </a:pPr>
            <a:r>
              <a:rPr lang="en-US" dirty="0">
                <a:solidFill>
                  <a:schemeClr val="tx1"/>
                </a:solidFill>
              </a:rPr>
              <a:t>Groundwater is constantly replenished</a:t>
            </a:r>
          </a:p>
          <a:p>
            <a:pPr>
              <a:spcBef>
                <a:spcPts val="1200"/>
              </a:spcBef>
            </a:pPr>
            <a:endParaRPr lang="en-US" dirty="0">
              <a:solidFill>
                <a:schemeClr val="tx1"/>
              </a:solidFill>
            </a:endParaRPr>
          </a:p>
          <a:p>
            <a:pPr>
              <a:spcBef>
                <a:spcPts val="1200"/>
              </a:spcBef>
            </a:pPr>
            <a:r>
              <a:rPr lang="en-US" dirty="0">
                <a:solidFill>
                  <a:schemeClr val="tx1"/>
                </a:solidFill>
              </a:rPr>
              <a:t>Potentially less expensive</a:t>
            </a:r>
          </a:p>
          <a:p>
            <a:endParaRPr lang="en-US" dirty="0">
              <a:solidFill>
                <a:schemeClr val="tx1"/>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3199375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1"/>
                </a:solidFill>
              </a:rPr>
              <a:t>Topic for Discussion</a:t>
            </a:r>
          </a:p>
        </p:txBody>
      </p:sp>
      <p:sp>
        <p:nvSpPr>
          <p:cNvPr id="13" name="Content Placeholder 6"/>
          <p:cNvSpPr>
            <a:spLocks noGrp="1"/>
          </p:cNvSpPr>
          <p:nvPr>
            <p:ph idx="1"/>
          </p:nvPr>
        </p:nvSpPr>
        <p:spPr/>
        <p:txBody>
          <a:bodyPr/>
          <a:lstStyle/>
          <a:p>
            <a:pPr marL="0" indent="0" algn="ctr">
              <a:buNone/>
            </a:pPr>
            <a:endParaRPr lang="en-US" dirty="0">
              <a:solidFill>
                <a:schemeClr val="tx1"/>
              </a:solidFill>
              <a:latin typeface="Trebuchet MS" charset="0"/>
              <a:ea typeface="Trebuchet MS" charset="0"/>
              <a:cs typeface="Trebuchet MS" charset="0"/>
            </a:endParaRPr>
          </a:p>
          <a:p>
            <a:pPr marL="0" indent="0" algn="ctr">
              <a:buNone/>
            </a:pPr>
            <a:r>
              <a:rPr lang="en-US" dirty="0">
                <a:solidFill>
                  <a:schemeClr val="tx1"/>
                </a:solidFill>
                <a:latin typeface="Trebuchet MS" charset="0"/>
                <a:ea typeface="Trebuchet MS" charset="0"/>
                <a:cs typeface="Trebuchet MS" charset="0"/>
              </a:rPr>
              <a:t>Turn to your neighbor and brainstorm how you might best frame these tips for </a:t>
            </a:r>
          </a:p>
          <a:p>
            <a:pPr marL="0" indent="0" algn="ctr">
              <a:buNone/>
            </a:pPr>
            <a:r>
              <a:rPr lang="en-US" dirty="0">
                <a:solidFill>
                  <a:schemeClr val="tx1"/>
                </a:solidFill>
                <a:latin typeface="Trebuchet MS" charset="0"/>
                <a:ea typeface="Trebuchet MS" charset="0"/>
                <a:cs typeface="Trebuchet MS" charset="0"/>
              </a:rPr>
              <a:t>your clients. </a:t>
            </a:r>
          </a:p>
          <a:p>
            <a:pPr marL="0" indent="0" algn="ctr">
              <a:buNone/>
            </a:pPr>
            <a:endParaRPr lang="en-US" dirty="0">
              <a:solidFill>
                <a:schemeClr val="tx1"/>
              </a:solidFill>
              <a:latin typeface="Trebuchet MS" charset="0"/>
              <a:ea typeface="Trebuchet MS" charset="0"/>
              <a:cs typeface="Trebuchet MS" charset="0"/>
            </a:endParaRPr>
          </a:p>
          <a:p>
            <a:pPr marL="0" indent="0" algn="ctr">
              <a:buNone/>
            </a:pPr>
            <a:r>
              <a:rPr lang="en-US" dirty="0">
                <a:solidFill>
                  <a:schemeClr val="tx1"/>
                </a:solidFill>
                <a:latin typeface="Trebuchet MS" charset="0"/>
                <a:ea typeface="Trebuchet MS" charset="0"/>
                <a:cs typeface="Trebuchet MS" charset="0"/>
              </a:rPr>
              <a:t>Prepare to report back to the group!</a:t>
            </a:r>
          </a:p>
        </p:txBody>
      </p:sp>
      <p:sp>
        <p:nvSpPr>
          <p:cNvPr id="7" name="Title 1"/>
          <p:cNvSpPr txBox="1">
            <a:spLocks/>
          </p:cNvSpPr>
          <p:nvPr/>
        </p:nvSpPr>
        <p:spPr>
          <a:xfrm>
            <a:off x="-56008" y="118455"/>
            <a:ext cx="9245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b="1" dirty="0">
              <a:latin typeface="Trebuchet MS"/>
              <a:cs typeface="Trebuchet M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2046092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1"/>
                </a:solidFill>
              </a:rPr>
              <a:t>Tips for Buyers and Sellers</a:t>
            </a:r>
          </a:p>
        </p:txBody>
      </p:sp>
      <p:sp>
        <p:nvSpPr>
          <p:cNvPr id="13" name="Content Placeholder 6"/>
          <p:cNvSpPr>
            <a:spLocks noGrp="1"/>
          </p:cNvSpPr>
          <p:nvPr>
            <p:ph idx="1"/>
          </p:nvPr>
        </p:nvSpPr>
        <p:spPr>
          <a:xfrm>
            <a:off x="457200" y="1417638"/>
            <a:ext cx="8458200" cy="5211762"/>
          </a:xfrm>
        </p:spPr>
        <p:txBody>
          <a:bodyPr>
            <a:normAutofit/>
          </a:bodyPr>
          <a:lstStyle/>
          <a:p>
            <a:pPr>
              <a:spcBef>
                <a:spcPts val="1500"/>
              </a:spcBef>
            </a:pPr>
            <a:r>
              <a:rPr lang="en-US" dirty="0">
                <a:solidFill>
                  <a:schemeClr val="tx1"/>
                </a:solidFill>
              </a:rPr>
              <a:t>Discuss septic systems with both the buyer and seller - help the flow of information!</a:t>
            </a:r>
          </a:p>
          <a:p>
            <a:pPr>
              <a:spcBef>
                <a:spcPts val="1500"/>
              </a:spcBef>
            </a:pPr>
            <a:r>
              <a:rPr lang="en-US" dirty="0">
                <a:solidFill>
                  <a:schemeClr val="tx1"/>
                </a:solidFill>
                <a:latin typeface="Trebuchet MS" charset="0"/>
                <a:ea typeface="Trebuchet MS" charset="0"/>
                <a:cs typeface="Trebuchet MS" charset="0"/>
              </a:rPr>
              <a:t>Discuss the cost savings associated with septic</a:t>
            </a:r>
          </a:p>
          <a:p>
            <a:pPr>
              <a:spcBef>
                <a:spcPts val="1500"/>
              </a:spcBef>
            </a:pPr>
            <a:r>
              <a:rPr lang="en-US" dirty="0">
                <a:solidFill>
                  <a:schemeClr val="tx1"/>
                </a:solidFill>
                <a:latin typeface="Trebuchet MS" charset="0"/>
                <a:ea typeface="Trebuchet MS" charset="0"/>
                <a:cs typeface="Trebuchet MS" charset="0"/>
              </a:rPr>
              <a:t>Describe the septic system process to ease fear of the unknown</a:t>
            </a:r>
          </a:p>
          <a:p>
            <a:pPr>
              <a:spcBef>
                <a:spcPts val="1500"/>
              </a:spcBef>
            </a:pPr>
            <a:r>
              <a:rPr lang="en-US" dirty="0">
                <a:solidFill>
                  <a:schemeClr val="tx1"/>
                </a:solidFill>
              </a:rPr>
              <a:t>Encourage septic inspections and sharing septic records</a:t>
            </a:r>
          </a:p>
          <a:p>
            <a:endParaRPr lang="en-US" dirty="0">
              <a:solidFill>
                <a:schemeClr val="tx1"/>
              </a:solidFill>
              <a:latin typeface="Trebuchet MS" charset="0"/>
              <a:ea typeface="Trebuchet MS" charset="0"/>
              <a:cs typeface="Trebuchet MS" charset="0"/>
            </a:endParaRPr>
          </a:p>
          <a:p>
            <a:endParaRPr lang="en-US" dirty="0">
              <a:solidFill>
                <a:schemeClr val="tx1"/>
              </a:solidFill>
              <a:latin typeface="Trebuchet MS" charset="0"/>
              <a:ea typeface="Trebuchet MS" charset="0"/>
              <a:cs typeface="Trebuchet MS" charset="0"/>
            </a:endParaRPr>
          </a:p>
        </p:txBody>
      </p:sp>
      <p:sp>
        <p:nvSpPr>
          <p:cNvPr id="7" name="Title 1"/>
          <p:cNvSpPr txBox="1">
            <a:spLocks/>
          </p:cNvSpPr>
          <p:nvPr/>
        </p:nvSpPr>
        <p:spPr>
          <a:xfrm>
            <a:off x="-56008" y="118455"/>
            <a:ext cx="9245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b="1" dirty="0">
              <a:latin typeface="Trebuchet MS"/>
              <a:cs typeface="Trebuchet M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3606750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Tips for Buyers and Sellers</a:t>
            </a:r>
          </a:p>
        </p:txBody>
      </p:sp>
      <p:sp>
        <p:nvSpPr>
          <p:cNvPr id="3" name="Content Placeholder 2"/>
          <p:cNvSpPr>
            <a:spLocks noGrp="1"/>
          </p:cNvSpPr>
          <p:nvPr>
            <p:ph idx="1"/>
          </p:nvPr>
        </p:nvSpPr>
        <p:spPr/>
        <p:txBody>
          <a:bodyPr/>
          <a:lstStyle/>
          <a:p>
            <a:r>
              <a:rPr lang="en-US" dirty="0">
                <a:solidFill>
                  <a:schemeClr val="tx1"/>
                </a:solidFill>
              </a:rPr>
              <a:t>Contact health department before making additions or installing a pool</a:t>
            </a:r>
            <a:br>
              <a:rPr lang="en-US" dirty="0">
                <a:solidFill>
                  <a:schemeClr val="tx1"/>
                </a:solidFill>
              </a:rPr>
            </a:br>
            <a:endParaRPr lang="en-US" dirty="0">
              <a:solidFill>
                <a:schemeClr val="tx1"/>
              </a:solidFill>
            </a:endParaRPr>
          </a:p>
          <a:p>
            <a:r>
              <a:rPr lang="en-US" dirty="0">
                <a:solidFill>
                  <a:schemeClr val="tx1"/>
                </a:solidFill>
              </a:rPr>
              <a:t>Keep the septic tank, drain lines and repair area undisturbed</a:t>
            </a:r>
            <a:br>
              <a:rPr lang="en-US" dirty="0">
                <a:solidFill>
                  <a:schemeClr val="tx1"/>
                </a:solidFill>
              </a:rPr>
            </a:br>
            <a:endParaRPr lang="en-US" dirty="0">
              <a:solidFill>
                <a:schemeClr val="tx1"/>
              </a:solidFill>
            </a:endParaRPr>
          </a:p>
          <a:p>
            <a:r>
              <a:rPr lang="en-US" dirty="0">
                <a:solidFill>
                  <a:schemeClr val="tx1"/>
                </a:solidFill>
              </a:rPr>
              <a:t>Determine if sewer or septic is available for empty lots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283525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Toilet Rebate Program</a:t>
            </a:r>
          </a:p>
        </p:txBody>
      </p:sp>
      <p:sp>
        <p:nvSpPr>
          <p:cNvPr id="3" name="Content Placeholder 2"/>
          <p:cNvSpPr>
            <a:spLocks noGrp="1"/>
          </p:cNvSpPr>
          <p:nvPr>
            <p:ph idx="1"/>
          </p:nvPr>
        </p:nvSpPr>
        <p:spPr>
          <a:xfrm>
            <a:off x="457200" y="1371600"/>
            <a:ext cx="8229600" cy="4525963"/>
          </a:xfrm>
        </p:spPr>
        <p:txBody>
          <a:bodyPr>
            <a:normAutofit/>
          </a:bodyPr>
          <a:lstStyle/>
          <a:p>
            <a:r>
              <a:rPr lang="en-US" dirty="0">
                <a:solidFill>
                  <a:schemeClr val="tx1"/>
                </a:solidFill>
              </a:rPr>
              <a:t>$50-$100 rebates available for older toilets installed in 1993 or earlier</a:t>
            </a:r>
          </a:p>
          <a:p>
            <a:pPr marL="0" indent="0">
              <a:buNone/>
            </a:pPr>
            <a:r>
              <a:rPr lang="en-US" dirty="0">
                <a:solidFill>
                  <a:schemeClr val="tx1"/>
                </a:solidFill>
              </a:rPr>
              <a:t>	northgeorgiawater.org/</a:t>
            </a:r>
            <a:r>
              <a:rPr lang="en-US" dirty="0" err="1">
                <a:solidFill>
                  <a:schemeClr val="tx1"/>
                </a:solidFill>
              </a:rPr>
              <a:t>toiletrebate</a:t>
            </a:r>
            <a:r>
              <a:rPr lang="en-US" dirty="0">
                <a:solidFill>
                  <a:schemeClr val="tx1"/>
                </a:solidFill>
              </a:rPr>
              <a:t/>
            </a:r>
            <a:br>
              <a:rPr lang="en-US" dirty="0">
                <a:solidFill>
                  <a:schemeClr val="tx1"/>
                </a:solidFill>
              </a:rPr>
            </a:br>
            <a:endParaRPr lang="en-US"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8702" y="6248400"/>
            <a:ext cx="1000898" cy="4572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5984" r="1452" b="2692"/>
          <a:stretch/>
        </p:blipFill>
        <p:spPr>
          <a:xfrm>
            <a:off x="2133600" y="3246790"/>
            <a:ext cx="4876800" cy="3306410"/>
          </a:xfrm>
          <a:prstGeom prst="rect">
            <a:avLst/>
          </a:prstGeom>
        </p:spPr>
      </p:pic>
    </p:spTree>
    <p:extLst>
      <p:ext uri="{BB962C8B-B14F-4D97-AF65-F5344CB8AC3E}">
        <p14:creationId xmlns:p14="http://schemas.microsoft.com/office/powerpoint/2010/main" val="20398345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WaterSense Products</a:t>
            </a:r>
          </a:p>
        </p:txBody>
      </p:sp>
      <p:sp>
        <p:nvSpPr>
          <p:cNvPr id="3" name="Content Placeholder 2"/>
          <p:cNvSpPr>
            <a:spLocks noGrp="1"/>
          </p:cNvSpPr>
          <p:nvPr>
            <p:ph idx="1"/>
          </p:nvPr>
        </p:nvSpPr>
        <p:spPr>
          <a:xfrm>
            <a:off x="457200" y="1600200"/>
            <a:ext cx="8534400" cy="4648200"/>
          </a:xfrm>
        </p:spPr>
        <p:txBody>
          <a:bodyPr numCol="2">
            <a:normAutofit/>
          </a:bodyPr>
          <a:lstStyle/>
          <a:p>
            <a:r>
              <a:rPr lang="en-US" dirty="0">
                <a:solidFill>
                  <a:schemeClr val="tx1"/>
                </a:solidFill>
              </a:rPr>
              <a:t>Showerheads</a:t>
            </a:r>
          </a:p>
          <a:p>
            <a:r>
              <a:rPr lang="en-US" dirty="0">
                <a:solidFill>
                  <a:schemeClr val="tx1"/>
                </a:solidFill>
              </a:rPr>
              <a:t>Toilets</a:t>
            </a:r>
          </a:p>
          <a:p>
            <a:r>
              <a:rPr lang="en-US" dirty="0">
                <a:solidFill>
                  <a:schemeClr val="tx1"/>
                </a:solidFill>
              </a:rPr>
              <a:t>Urinals</a:t>
            </a:r>
          </a:p>
          <a:p>
            <a:r>
              <a:rPr lang="en-US" dirty="0">
                <a:solidFill>
                  <a:schemeClr val="tx1"/>
                </a:solidFill>
              </a:rPr>
              <a:t>Irrigation controls</a:t>
            </a:r>
          </a:p>
          <a:p>
            <a:r>
              <a:rPr lang="en-US" dirty="0">
                <a:solidFill>
                  <a:schemeClr val="tx1"/>
                </a:solidFill>
              </a:rPr>
              <a:t>Sink faucets and accessories</a:t>
            </a:r>
          </a:p>
          <a:p>
            <a:r>
              <a:rPr lang="en-US" dirty="0">
                <a:solidFill>
                  <a:schemeClr val="tx1"/>
                </a:solidFill>
              </a:rPr>
              <a:t>Pre-rinse spray valves</a:t>
            </a:r>
          </a:p>
          <a:p>
            <a:r>
              <a:rPr lang="en-US" dirty="0" err="1">
                <a:solidFill>
                  <a:schemeClr val="tx1"/>
                </a:solidFill>
              </a:rPr>
              <a:t>Flushometer</a:t>
            </a:r>
            <a:r>
              <a:rPr lang="en-US" dirty="0">
                <a:solidFill>
                  <a:schemeClr val="tx1"/>
                </a:solidFill>
              </a:rPr>
              <a:t>-valve toilets</a:t>
            </a:r>
          </a:p>
          <a:p>
            <a:r>
              <a:rPr lang="en-US" dirty="0">
                <a:solidFill>
                  <a:schemeClr val="tx1"/>
                </a:solidFill>
              </a:rPr>
              <a:t>WaterSense New Homes</a:t>
            </a:r>
          </a:p>
        </p:txBody>
      </p:sp>
      <p:pic>
        <p:nvPicPr>
          <p:cNvPr id="4" name="Picture 2" descr="C:\Users\Catherine\Pictures\Screenshots\Screenshot (6).png"/>
          <p:cNvPicPr>
            <a:picLocks noChangeAspect="1" noChangeArrowheads="1"/>
          </p:cNvPicPr>
          <p:nvPr/>
        </p:nvPicPr>
        <p:blipFill rotWithShape="1">
          <a:blip r:embed="rId3">
            <a:extLst>
              <a:ext uri="{28A0092B-C50C-407E-A947-70E740481C1C}">
                <a14:useLocalDpi xmlns:a14="http://schemas.microsoft.com/office/drawing/2010/main" val="0"/>
              </a:ext>
            </a:extLst>
          </a:blip>
          <a:srcRect l="13192" t="14094" r="13075" b="14017"/>
          <a:stretch/>
        </p:blipFill>
        <p:spPr bwMode="auto">
          <a:xfrm>
            <a:off x="7431892" y="4326324"/>
            <a:ext cx="1406771"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3519429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1"/>
                </a:solidFill>
              </a:rPr>
              <a:t>Septic system maintenance</a:t>
            </a:r>
          </a:p>
        </p:txBody>
      </p:sp>
      <p:sp>
        <p:nvSpPr>
          <p:cNvPr id="13" name="Content Placeholder 6"/>
          <p:cNvSpPr>
            <a:spLocks noGrp="1"/>
          </p:cNvSpPr>
          <p:nvPr>
            <p:ph type="body" idx="1"/>
          </p:nvPr>
        </p:nvSpPr>
        <p:spPr/>
        <p:txBody>
          <a:bodyPr/>
          <a:lstStyle/>
          <a:p>
            <a:endParaRPr lang="en-US" dirty="0">
              <a:solidFill>
                <a:schemeClr val="tx1"/>
              </a:solidFill>
              <a:latin typeface="Trebuchet MS" charset="0"/>
              <a:ea typeface="Trebuchet MS" charset="0"/>
              <a:cs typeface="Trebuchet MS" charset="0"/>
            </a:endParaRPr>
          </a:p>
        </p:txBody>
      </p:sp>
      <p:sp>
        <p:nvSpPr>
          <p:cNvPr id="7" name="Title 1"/>
          <p:cNvSpPr txBox="1">
            <a:spLocks/>
          </p:cNvSpPr>
          <p:nvPr/>
        </p:nvSpPr>
        <p:spPr>
          <a:xfrm>
            <a:off x="-56008" y="118455"/>
            <a:ext cx="9245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b="1" dirty="0">
              <a:latin typeface="Trebuchet MS"/>
              <a:cs typeface="Trebuchet M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36067503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Care Inside the Home</a:t>
            </a:r>
          </a:p>
        </p:txBody>
      </p:sp>
      <p:sp>
        <p:nvSpPr>
          <p:cNvPr id="3" name="Content Placeholder 2"/>
          <p:cNvSpPr>
            <a:spLocks noGrp="1"/>
          </p:cNvSpPr>
          <p:nvPr>
            <p:ph idx="1"/>
          </p:nvPr>
        </p:nvSpPr>
        <p:spPr>
          <a:xfrm>
            <a:off x="457200" y="1600200"/>
            <a:ext cx="8229600" cy="5029200"/>
          </a:xfrm>
        </p:spPr>
        <p:txBody>
          <a:bodyPr>
            <a:normAutofit/>
          </a:bodyPr>
          <a:lstStyle/>
          <a:p>
            <a:r>
              <a:rPr lang="en-US" dirty="0">
                <a:solidFill>
                  <a:schemeClr val="tx1"/>
                </a:solidFill>
              </a:rPr>
              <a:t>Avoid pouring fats, oils, grease, rags, and solids down the drain</a:t>
            </a:r>
          </a:p>
          <a:p>
            <a:endParaRPr lang="en-US" dirty="0">
              <a:solidFill>
                <a:schemeClr val="tx1"/>
              </a:solidFill>
            </a:endParaRPr>
          </a:p>
          <a:p>
            <a:r>
              <a:rPr lang="en-US" dirty="0">
                <a:solidFill>
                  <a:schemeClr val="tx1"/>
                </a:solidFill>
              </a:rPr>
              <a:t>The toilet is not a trash can!</a:t>
            </a:r>
          </a:p>
          <a:p>
            <a:endParaRPr lang="en-US" dirty="0">
              <a:solidFill>
                <a:schemeClr val="tx1"/>
              </a:solidFill>
            </a:endParaRPr>
          </a:p>
          <a:p>
            <a:r>
              <a:rPr lang="en-US" dirty="0">
                <a:solidFill>
                  <a:schemeClr val="tx1"/>
                </a:solidFill>
              </a:rPr>
              <a:t>Spread out water use</a:t>
            </a:r>
          </a:p>
          <a:p>
            <a:endParaRPr lang="en-US" dirty="0">
              <a:solidFill>
                <a:schemeClr val="tx1"/>
              </a:solidFill>
            </a:endParaRPr>
          </a:p>
          <a:p>
            <a:r>
              <a:rPr lang="en-US" dirty="0">
                <a:solidFill>
                  <a:schemeClr val="tx1"/>
                </a:solidFill>
              </a:rPr>
              <a:t>Additives are not needed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2323035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10886" y="6019800"/>
            <a:ext cx="9144000" cy="461665"/>
          </a:xfrm>
          <a:prstGeom prst="rect">
            <a:avLst/>
          </a:prstGeom>
          <a:noFill/>
        </p:spPr>
        <p:txBody>
          <a:bodyPr wrap="square" rtlCol="0">
            <a:spAutoFit/>
          </a:bodyPr>
          <a:lstStyle/>
          <a:p>
            <a:pPr algn="ctr"/>
            <a:r>
              <a:rPr lang="en-US" sz="2400" b="1" dirty="0">
                <a:latin typeface="Trebuchet MS"/>
                <a:cs typeface="Trebuchet MS"/>
              </a:rPr>
              <a:t>The District consists of 15 Counties…</a:t>
            </a:r>
          </a:p>
        </p:txBody>
      </p:sp>
      <p:sp>
        <p:nvSpPr>
          <p:cNvPr id="5" name="TextBox 4"/>
          <p:cNvSpPr txBox="1"/>
          <p:nvPr/>
        </p:nvSpPr>
        <p:spPr>
          <a:xfrm>
            <a:off x="3581400" y="3200400"/>
            <a:ext cx="1981200" cy="1938992"/>
          </a:xfrm>
          <a:prstGeom prst="rect">
            <a:avLst/>
          </a:prstGeom>
          <a:noFill/>
        </p:spPr>
        <p:txBody>
          <a:bodyPr wrap="square" rtlCol="0">
            <a:spAutoFit/>
          </a:bodyPr>
          <a:lstStyle/>
          <a:p>
            <a:r>
              <a:rPr lang="en-US" sz="12000" b="1" dirty="0">
                <a:latin typeface="Trebuchet MS"/>
                <a:cs typeface="Trebuchet MS"/>
              </a:rPr>
              <a:t>15</a:t>
            </a:r>
          </a:p>
        </p:txBody>
      </p:sp>
    </p:spTree>
    <p:extLst>
      <p:ext uri="{BB962C8B-B14F-4D97-AF65-F5344CB8AC3E}">
        <p14:creationId xmlns:p14="http://schemas.microsoft.com/office/powerpoint/2010/main" val="755338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1"/>
                </a:solidFill>
              </a:rPr>
              <a:t>Care Outside the Home</a:t>
            </a:r>
          </a:p>
        </p:txBody>
      </p:sp>
      <p:sp>
        <p:nvSpPr>
          <p:cNvPr id="13" name="Content Placeholder 6"/>
          <p:cNvSpPr>
            <a:spLocks noGrp="1"/>
          </p:cNvSpPr>
          <p:nvPr>
            <p:ph sz="half" idx="1"/>
          </p:nvPr>
        </p:nvSpPr>
        <p:spPr>
          <a:xfrm>
            <a:off x="457200" y="1600200"/>
            <a:ext cx="8458200" cy="4525963"/>
          </a:xfrm>
        </p:spPr>
        <p:txBody>
          <a:bodyPr>
            <a:normAutofit/>
          </a:bodyPr>
          <a:lstStyle/>
          <a:p>
            <a:r>
              <a:rPr lang="en-US" sz="3200" dirty="0">
                <a:solidFill>
                  <a:schemeClr val="tx1"/>
                </a:solidFill>
              </a:rPr>
              <a:t>Have your system pumped every 3-5 years</a:t>
            </a:r>
            <a:br>
              <a:rPr lang="en-US" sz="3200" dirty="0">
                <a:solidFill>
                  <a:schemeClr val="tx1"/>
                </a:solidFill>
              </a:rPr>
            </a:br>
            <a:endParaRPr lang="en-US" sz="3200" dirty="0">
              <a:solidFill>
                <a:schemeClr val="tx1"/>
              </a:solidFill>
            </a:endParaRPr>
          </a:p>
          <a:p>
            <a:r>
              <a:rPr lang="en-US" sz="3200" dirty="0">
                <a:solidFill>
                  <a:schemeClr val="tx1"/>
                </a:solidFill>
              </a:rPr>
              <a:t>Do not plant, park or build on top of the drainage field</a:t>
            </a:r>
            <a:br>
              <a:rPr lang="en-US" sz="3200" dirty="0">
                <a:solidFill>
                  <a:schemeClr val="tx1"/>
                </a:solidFill>
              </a:rPr>
            </a:br>
            <a:endParaRPr lang="en-US" sz="3200" dirty="0">
              <a:solidFill>
                <a:schemeClr val="tx1"/>
              </a:solidFill>
            </a:endParaRPr>
          </a:p>
          <a:p>
            <a:r>
              <a:rPr lang="en-US" sz="3200" dirty="0">
                <a:solidFill>
                  <a:schemeClr val="tx1"/>
                </a:solidFill>
              </a:rPr>
              <a:t>Divert downspout water away from septic system</a:t>
            </a:r>
          </a:p>
        </p:txBody>
      </p:sp>
      <p:sp>
        <p:nvSpPr>
          <p:cNvPr id="7" name="Title 1"/>
          <p:cNvSpPr txBox="1">
            <a:spLocks/>
          </p:cNvSpPr>
          <p:nvPr/>
        </p:nvSpPr>
        <p:spPr>
          <a:xfrm>
            <a:off x="-56008" y="118455"/>
            <a:ext cx="9245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b="1" dirty="0">
              <a:latin typeface="Trebuchet MS"/>
              <a:cs typeface="Trebuchet M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36067503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1"/>
                </a:solidFill>
              </a:rPr>
              <a:t>Septic vs. Sewer Cost Comparison</a:t>
            </a:r>
          </a:p>
        </p:txBody>
      </p:sp>
      <p:sp>
        <p:nvSpPr>
          <p:cNvPr id="13" name="Content Placeholder 6"/>
          <p:cNvSpPr>
            <a:spLocks noGrp="1"/>
          </p:cNvSpPr>
          <p:nvPr>
            <p:ph idx="1"/>
          </p:nvPr>
        </p:nvSpPr>
        <p:spPr/>
        <p:txBody>
          <a:bodyPr/>
          <a:lstStyle/>
          <a:p>
            <a:r>
              <a:rPr lang="en-US" dirty="0">
                <a:solidFill>
                  <a:schemeClr val="tx1"/>
                </a:solidFill>
              </a:rPr>
              <a:t>Septic system:</a:t>
            </a:r>
          </a:p>
          <a:p>
            <a:pPr lvl="1"/>
            <a:r>
              <a:rPr lang="en-US" sz="2400" dirty="0">
                <a:solidFill>
                  <a:schemeClr val="tx1"/>
                </a:solidFill>
              </a:rPr>
              <a:t>System installation and regular maintenance</a:t>
            </a:r>
          </a:p>
          <a:p>
            <a:r>
              <a:rPr lang="en-US" dirty="0">
                <a:solidFill>
                  <a:schemeClr val="tx1"/>
                </a:solidFill>
              </a:rPr>
              <a:t>Sewer system: </a:t>
            </a:r>
          </a:p>
          <a:p>
            <a:pPr lvl="1"/>
            <a:r>
              <a:rPr lang="en-US" sz="2400" dirty="0">
                <a:solidFill>
                  <a:schemeClr val="tx1"/>
                </a:solidFill>
              </a:rPr>
              <a:t>Initial connection and monthly consumption charges</a:t>
            </a:r>
          </a:p>
        </p:txBody>
      </p:sp>
      <p:sp>
        <p:nvSpPr>
          <p:cNvPr id="7" name="Title 1"/>
          <p:cNvSpPr txBox="1">
            <a:spLocks/>
          </p:cNvSpPr>
          <p:nvPr/>
        </p:nvSpPr>
        <p:spPr>
          <a:xfrm>
            <a:off x="-56008" y="118455"/>
            <a:ext cx="9245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b="1" dirty="0">
              <a:solidFill>
                <a:srgbClr val="FFFF00"/>
              </a:solidFill>
              <a:latin typeface="Trebuchet MS"/>
              <a:cs typeface="Trebuchet MS"/>
            </a:endParaRPr>
          </a:p>
        </p:txBody>
      </p:sp>
      <p:graphicFrame>
        <p:nvGraphicFramePr>
          <p:cNvPr id="5" name="Table 4"/>
          <p:cNvGraphicFramePr>
            <a:graphicFrameLocks noGrp="1"/>
          </p:cNvGraphicFramePr>
          <p:nvPr>
            <p:extLst>
              <p:ext uri="{D42A27DB-BD31-4B8C-83A1-F6EECF244321}">
                <p14:modId xmlns:p14="http://schemas.microsoft.com/office/powerpoint/2010/main" val="3582348266"/>
              </p:ext>
            </p:extLst>
          </p:nvPr>
        </p:nvGraphicFramePr>
        <p:xfrm>
          <a:off x="692223" y="3810000"/>
          <a:ext cx="7994576" cy="2133600"/>
        </p:xfrm>
        <a:graphic>
          <a:graphicData uri="http://schemas.openxmlformats.org/drawingml/2006/table">
            <a:tbl>
              <a:tblPr firstRow="1" bandRow="1">
                <a:tableStyleId>{5C22544A-7EE6-4342-B048-85BDC9FD1C3A}</a:tableStyleId>
              </a:tblPr>
              <a:tblGrid>
                <a:gridCol w="3997288">
                  <a:extLst>
                    <a:ext uri="{9D8B030D-6E8A-4147-A177-3AD203B41FA5}">
                      <a16:colId xmlns:a16="http://schemas.microsoft.com/office/drawing/2014/main" xmlns="" val="20000"/>
                    </a:ext>
                  </a:extLst>
                </a:gridCol>
                <a:gridCol w="3997288">
                  <a:extLst>
                    <a:ext uri="{9D8B030D-6E8A-4147-A177-3AD203B41FA5}">
                      <a16:colId xmlns:a16="http://schemas.microsoft.com/office/drawing/2014/main" xmlns="" val="20001"/>
                    </a:ext>
                  </a:extLst>
                </a:gridCol>
              </a:tblGrid>
              <a:tr h="452400">
                <a:tc gridSpan="2">
                  <a:txBody>
                    <a:bodyPr/>
                    <a:lstStyle/>
                    <a:p>
                      <a:pPr algn="ctr"/>
                      <a:r>
                        <a:rPr lang="en-US" sz="2000" dirty="0"/>
                        <a:t>Septic vs.</a:t>
                      </a:r>
                      <a:r>
                        <a:rPr lang="en-US" sz="2000" baseline="0" dirty="0"/>
                        <a:t> Sewer Monthly Costs</a:t>
                      </a:r>
                      <a:endParaRPr lang="en-US" sz="2000" dirty="0"/>
                    </a:p>
                  </a:txBody>
                  <a:tcPr/>
                </a:tc>
                <a:tc hMerge="1">
                  <a:txBody>
                    <a:bodyPr/>
                    <a:lstStyle/>
                    <a:p>
                      <a:endParaRPr lang="en-US" dirty="0"/>
                    </a:p>
                  </a:txBody>
                  <a:tcPr/>
                </a:tc>
                <a:extLst>
                  <a:ext uri="{0D108BD9-81ED-4DB2-BD59-A6C34878D82A}">
                    <a16:rowId xmlns:a16="http://schemas.microsoft.com/office/drawing/2014/main" xmlns="" val="10000"/>
                  </a:ext>
                </a:extLst>
              </a:tr>
              <a:tr h="417600">
                <a:tc>
                  <a:txBody>
                    <a:bodyPr/>
                    <a:lstStyle/>
                    <a:p>
                      <a:r>
                        <a:rPr lang="en-US" b="1" dirty="0"/>
                        <a:t>Regular Septi</a:t>
                      </a:r>
                      <a:r>
                        <a:rPr lang="en-US" b="1" baseline="0" dirty="0"/>
                        <a:t>c Maintenance</a:t>
                      </a:r>
                      <a:endParaRPr lang="en-US" b="1" dirty="0"/>
                    </a:p>
                  </a:txBody>
                  <a:tcPr/>
                </a:tc>
                <a:tc>
                  <a:txBody>
                    <a:bodyPr/>
                    <a:lstStyle/>
                    <a:p>
                      <a:r>
                        <a:rPr lang="en-US" b="1" dirty="0"/>
                        <a:t>DeKalb County</a:t>
                      </a:r>
                      <a:r>
                        <a:rPr lang="en-US" b="1" baseline="0" dirty="0"/>
                        <a:t> </a:t>
                      </a:r>
                      <a:r>
                        <a:rPr lang="en-US" b="1" dirty="0"/>
                        <a:t>Sewer Bill</a:t>
                      </a:r>
                    </a:p>
                  </a:txBody>
                  <a:tcPr/>
                </a:tc>
                <a:extLst>
                  <a:ext uri="{0D108BD9-81ED-4DB2-BD59-A6C34878D82A}">
                    <a16:rowId xmlns:a16="http://schemas.microsoft.com/office/drawing/2014/main" xmlns="" val="10001"/>
                  </a:ext>
                </a:extLst>
              </a:tr>
              <a:tr h="787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Average pump out: $300-$500</a:t>
                      </a:r>
                    </a:p>
                    <a:p>
                      <a:r>
                        <a:rPr lang="en-US" baseline="0" dirty="0"/>
                        <a:t>Frequency: every 3-5 years</a:t>
                      </a:r>
                    </a:p>
                  </a:txBody>
                  <a:tcPr/>
                </a:tc>
                <a:tc>
                  <a:txBody>
                    <a:bodyPr/>
                    <a:lstStyle/>
                    <a:p>
                      <a:r>
                        <a:rPr lang="en-US" dirty="0"/>
                        <a:t>Base</a:t>
                      </a:r>
                      <a:r>
                        <a:rPr lang="en-US" baseline="0" dirty="0"/>
                        <a:t> Fee: $6.90</a:t>
                      </a:r>
                    </a:p>
                    <a:p>
                      <a:r>
                        <a:rPr lang="en-US" baseline="0" dirty="0"/>
                        <a:t>Consumption Charge: ≥ $11.34</a:t>
                      </a:r>
                    </a:p>
                  </a:txBody>
                  <a:tcPr/>
                </a:tc>
                <a:extLst>
                  <a:ext uri="{0D108BD9-81ED-4DB2-BD59-A6C34878D82A}">
                    <a16:rowId xmlns:a16="http://schemas.microsoft.com/office/drawing/2014/main" xmlns="" val="10002"/>
                  </a:ext>
                </a:extLst>
              </a:tr>
              <a:tr h="476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a:t>
                      </a:r>
                      <a:r>
                        <a:rPr lang="en-US" sz="2000" b="1" baseline="0" dirty="0"/>
                        <a:t> $8.33 per month</a:t>
                      </a:r>
                      <a:endParaRPr lang="en-US" sz="20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 $18.24 per month in lowest tier</a:t>
                      </a:r>
                    </a:p>
                  </a:txBody>
                  <a:tcPr/>
                </a:tc>
                <a:extLst>
                  <a:ext uri="{0D108BD9-81ED-4DB2-BD59-A6C34878D82A}">
                    <a16:rowId xmlns:a16="http://schemas.microsoft.com/office/drawing/2014/main" xmlns="" val="10003"/>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6719379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1"/>
                </a:solidFill>
              </a:rPr>
              <a:t>Warning Signs</a:t>
            </a:r>
          </a:p>
        </p:txBody>
      </p:sp>
      <p:sp>
        <p:nvSpPr>
          <p:cNvPr id="13" name="Content Placeholder 6"/>
          <p:cNvSpPr>
            <a:spLocks noGrp="1"/>
          </p:cNvSpPr>
          <p:nvPr>
            <p:ph sz="half" idx="1"/>
          </p:nvPr>
        </p:nvSpPr>
        <p:spPr>
          <a:xfrm>
            <a:off x="457200" y="1447800"/>
            <a:ext cx="8229600" cy="5077599"/>
          </a:xfrm>
        </p:spPr>
        <p:txBody>
          <a:bodyPr>
            <a:normAutofit/>
          </a:bodyPr>
          <a:lstStyle/>
          <a:p>
            <a:pPr>
              <a:spcBef>
                <a:spcPts val="800"/>
              </a:spcBef>
            </a:pPr>
            <a:r>
              <a:rPr lang="en-US" dirty="0">
                <a:solidFill>
                  <a:schemeClr val="tx1"/>
                </a:solidFill>
              </a:rPr>
              <a:t>Very green grass above </a:t>
            </a:r>
            <a:r>
              <a:rPr lang="en-US" dirty="0" err="1">
                <a:solidFill>
                  <a:schemeClr val="tx1"/>
                </a:solidFill>
              </a:rPr>
              <a:t>drainfield</a:t>
            </a:r>
            <a:r>
              <a:rPr lang="en-US" dirty="0">
                <a:solidFill>
                  <a:schemeClr val="tx1"/>
                </a:solidFill>
              </a:rPr>
              <a:t>, even during dry weather</a:t>
            </a:r>
          </a:p>
          <a:p>
            <a:pPr>
              <a:spcBef>
                <a:spcPts val="800"/>
              </a:spcBef>
            </a:pPr>
            <a:r>
              <a:rPr lang="en-US" dirty="0">
                <a:solidFill>
                  <a:schemeClr val="tx1"/>
                </a:solidFill>
                <a:latin typeface="Trebuchet MS" charset="0"/>
                <a:ea typeface="Trebuchet MS" charset="0"/>
                <a:cs typeface="Trebuchet MS" charset="0"/>
              </a:rPr>
              <a:t>Wet, soggy grass</a:t>
            </a:r>
          </a:p>
          <a:p>
            <a:pPr>
              <a:spcBef>
                <a:spcPts val="800"/>
              </a:spcBef>
            </a:pPr>
            <a:r>
              <a:rPr lang="en-US" dirty="0">
                <a:solidFill>
                  <a:schemeClr val="tx1"/>
                </a:solidFill>
              </a:rPr>
              <a:t>Strong odors around tank</a:t>
            </a:r>
          </a:p>
          <a:p>
            <a:pPr>
              <a:spcBef>
                <a:spcPts val="800"/>
              </a:spcBef>
            </a:pPr>
            <a:r>
              <a:rPr lang="en-US" dirty="0">
                <a:solidFill>
                  <a:schemeClr val="tx1"/>
                </a:solidFill>
              </a:rPr>
              <a:t>Slow, clogged drains in the home</a:t>
            </a:r>
          </a:p>
          <a:p>
            <a:endParaRPr lang="en-US" dirty="0">
              <a:solidFill>
                <a:schemeClr val="tx1"/>
              </a:solidFill>
              <a:latin typeface="Trebuchet MS" charset="0"/>
              <a:ea typeface="Trebuchet MS" charset="0"/>
              <a:cs typeface="Trebuchet MS" charset="0"/>
            </a:endParaRPr>
          </a:p>
        </p:txBody>
      </p:sp>
      <p:sp>
        <p:nvSpPr>
          <p:cNvPr id="7" name="Title 1"/>
          <p:cNvSpPr txBox="1">
            <a:spLocks/>
          </p:cNvSpPr>
          <p:nvPr/>
        </p:nvSpPr>
        <p:spPr>
          <a:xfrm>
            <a:off x="-56008" y="118455"/>
            <a:ext cx="9245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b="1" dirty="0">
              <a:latin typeface="Trebuchet MS"/>
              <a:cs typeface="Trebuchet MS"/>
            </a:endParaRPr>
          </a:p>
        </p:txBody>
      </p:sp>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258"/>
          <a:stretch/>
        </p:blipFill>
        <p:spPr bwMode="auto">
          <a:xfrm>
            <a:off x="2737992" y="4588223"/>
            <a:ext cx="3657600" cy="1858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3606750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1"/>
                </a:solidFill>
              </a:rPr>
              <a:t>Implications of Septic Tank Failures</a:t>
            </a:r>
          </a:p>
        </p:txBody>
      </p:sp>
      <p:sp>
        <p:nvSpPr>
          <p:cNvPr id="13" name="Content Placeholder 6"/>
          <p:cNvSpPr>
            <a:spLocks noGrp="1"/>
          </p:cNvSpPr>
          <p:nvPr>
            <p:ph idx="1"/>
          </p:nvPr>
        </p:nvSpPr>
        <p:spPr>
          <a:xfrm>
            <a:off x="457200" y="1600200"/>
            <a:ext cx="8534400" cy="4876800"/>
          </a:xfrm>
        </p:spPr>
        <p:txBody>
          <a:bodyPr numCol="1">
            <a:normAutofit/>
          </a:bodyPr>
          <a:lstStyle/>
          <a:p>
            <a:r>
              <a:rPr lang="en-US" dirty="0">
                <a:solidFill>
                  <a:schemeClr val="tx1"/>
                </a:solidFill>
              </a:rPr>
              <a:t>Inoperable drains</a:t>
            </a:r>
            <a:br>
              <a:rPr lang="en-US" dirty="0">
                <a:solidFill>
                  <a:schemeClr val="tx1"/>
                </a:solidFill>
              </a:rPr>
            </a:br>
            <a:endParaRPr lang="en-US" dirty="0">
              <a:solidFill>
                <a:schemeClr val="tx1"/>
              </a:solidFill>
            </a:endParaRPr>
          </a:p>
          <a:p>
            <a:r>
              <a:rPr lang="en-US" dirty="0">
                <a:solidFill>
                  <a:schemeClr val="tx1"/>
                </a:solidFill>
              </a:rPr>
              <a:t>Septic tank overflow and water contamination</a:t>
            </a:r>
          </a:p>
          <a:p>
            <a:pPr marL="457200" lvl="1" indent="0">
              <a:buNone/>
            </a:pPr>
            <a:r>
              <a:rPr lang="en-US" sz="2400" dirty="0">
                <a:solidFill>
                  <a:schemeClr val="tx1"/>
                </a:solidFill>
              </a:rPr>
              <a:t>- Nearby streams or lakes	- Local water supply</a:t>
            </a:r>
          </a:p>
          <a:p>
            <a:pPr marL="457200" lvl="1" indent="0">
              <a:buNone/>
            </a:pPr>
            <a:r>
              <a:rPr lang="en-US" sz="2400" dirty="0">
                <a:solidFill>
                  <a:schemeClr val="tx1"/>
                </a:solidFill>
              </a:rPr>
              <a:t>- Well water			- Neighbor’s wells</a:t>
            </a:r>
          </a:p>
          <a:p>
            <a:endParaRPr lang="en-US" dirty="0">
              <a:solidFill>
                <a:schemeClr val="tx1"/>
              </a:solidFill>
            </a:endParaRPr>
          </a:p>
          <a:p>
            <a:r>
              <a:rPr lang="en-US" dirty="0">
                <a:solidFill>
                  <a:schemeClr val="tx1"/>
                </a:solidFill>
              </a:rPr>
              <a:t>Drainage field or septic system may need replacement</a:t>
            </a:r>
          </a:p>
        </p:txBody>
      </p:sp>
      <p:sp>
        <p:nvSpPr>
          <p:cNvPr id="7" name="Title 1"/>
          <p:cNvSpPr txBox="1">
            <a:spLocks/>
          </p:cNvSpPr>
          <p:nvPr/>
        </p:nvSpPr>
        <p:spPr>
          <a:xfrm>
            <a:off x="-56008" y="118455"/>
            <a:ext cx="9245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b="1" dirty="0">
              <a:latin typeface="Trebuchet MS"/>
              <a:cs typeface="Trebuchet M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36067503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1"/>
                </a:solidFill>
              </a:rPr>
              <a:t>Resources</a:t>
            </a:r>
          </a:p>
        </p:txBody>
      </p:sp>
      <p:sp>
        <p:nvSpPr>
          <p:cNvPr id="13" name="Content Placeholder 6"/>
          <p:cNvSpPr>
            <a:spLocks noGrp="1"/>
          </p:cNvSpPr>
          <p:nvPr>
            <p:ph idx="1"/>
          </p:nvPr>
        </p:nvSpPr>
        <p:spPr>
          <a:xfrm>
            <a:off x="457200" y="1600200"/>
            <a:ext cx="8229600" cy="4953000"/>
          </a:xfrm>
        </p:spPr>
        <p:txBody>
          <a:bodyPr>
            <a:normAutofit/>
          </a:bodyPr>
          <a:lstStyle/>
          <a:p>
            <a:pPr marL="0" indent="0" algn="ctr">
              <a:buNone/>
            </a:pPr>
            <a:r>
              <a:rPr lang="en-US" sz="3600" b="1" dirty="0">
                <a:solidFill>
                  <a:schemeClr val="tx1"/>
                </a:solidFill>
              </a:rPr>
              <a:t>www.cleanwatercampaign.org/septic</a:t>
            </a:r>
            <a:r>
              <a:rPr lang="en-US" dirty="0">
                <a:solidFill>
                  <a:schemeClr val="tx1"/>
                </a:solidFill>
              </a:rPr>
              <a:t/>
            </a:r>
            <a:br>
              <a:rPr lang="en-US" dirty="0">
                <a:solidFill>
                  <a:schemeClr val="tx1"/>
                </a:solidFill>
              </a:rPr>
            </a:br>
            <a:endParaRPr lang="en-US" dirty="0">
              <a:solidFill>
                <a:schemeClr val="tx1"/>
              </a:solidFill>
            </a:endParaRPr>
          </a:p>
          <a:p>
            <a:r>
              <a:rPr lang="en-US" dirty="0">
                <a:solidFill>
                  <a:schemeClr val="tx1"/>
                </a:solidFill>
              </a:rPr>
              <a:t>Certified List of Installers, Pumpers or Soil Classifiers</a:t>
            </a:r>
            <a:br>
              <a:rPr lang="en-US" dirty="0">
                <a:solidFill>
                  <a:schemeClr val="tx1"/>
                </a:solidFill>
              </a:rPr>
            </a:br>
            <a:endParaRPr lang="en-US" dirty="0">
              <a:solidFill>
                <a:schemeClr val="tx1"/>
              </a:solidFill>
            </a:endParaRPr>
          </a:p>
          <a:p>
            <a:r>
              <a:rPr lang="en-US" dirty="0">
                <a:solidFill>
                  <a:schemeClr val="tx1"/>
                </a:solidFill>
              </a:rPr>
              <a:t>County Environmental Health Offices</a:t>
            </a:r>
          </a:p>
          <a:p>
            <a:pPr lvl="1"/>
            <a:r>
              <a:rPr lang="en-US" dirty="0">
                <a:solidFill>
                  <a:schemeClr val="tx1"/>
                </a:solidFill>
              </a:rPr>
              <a:t>How to Find Septic System Records</a:t>
            </a:r>
            <a:br>
              <a:rPr lang="en-US" dirty="0">
                <a:solidFill>
                  <a:schemeClr val="tx1"/>
                </a:solidFill>
              </a:rPr>
            </a:br>
            <a:endParaRPr lang="en-US" dirty="0">
              <a:solidFill>
                <a:schemeClr val="tx1"/>
              </a:solidFill>
            </a:endParaRPr>
          </a:p>
          <a:p>
            <a:endParaRPr lang="en-US" dirty="0">
              <a:solidFill>
                <a:schemeClr val="tx1"/>
              </a:solidFill>
              <a:latin typeface="Trebuchet MS" charset="0"/>
              <a:ea typeface="Trebuchet MS" charset="0"/>
              <a:cs typeface="Trebuchet MS" charset="0"/>
            </a:endParaRPr>
          </a:p>
        </p:txBody>
      </p:sp>
      <p:sp>
        <p:nvSpPr>
          <p:cNvPr id="7" name="Title 1"/>
          <p:cNvSpPr txBox="1">
            <a:spLocks/>
          </p:cNvSpPr>
          <p:nvPr/>
        </p:nvSpPr>
        <p:spPr>
          <a:xfrm>
            <a:off x="-56008" y="118455"/>
            <a:ext cx="9245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b="1" dirty="0">
              <a:latin typeface="Trebuchet MS"/>
              <a:cs typeface="Trebuchet M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40139883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rcRect r="34934" b="1705"/>
          <a:stretch/>
        </p:blipFill>
        <p:spPr>
          <a:xfrm>
            <a:off x="457200" y="381000"/>
            <a:ext cx="4114800" cy="5334000"/>
          </a:xfr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429" r="36900"/>
          <a:stretch/>
        </p:blipFill>
        <p:spPr>
          <a:xfrm>
            <a:off x="4724400" y="381000"/>
            <a:ext cx="3973286" cy="5334000"/>
          </a:xfrm>
          <a:prstGeom prst="rect">
            <a:avLst/>
          </a:prstGeom>
        </p:spPr>
      </p:pic>
    </p:spTree>
    <p:extLst>
      <p:ext uri="{BB962C8B-B14F-4D97-AF65-F5344CB8AC3E}">
        <p14:creationId xmlns:p14="http://schemas.microsoft.com/office/powerpoint/2010/main" val="28240566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2210"/>
          <a:stretch/>
        </p:blipFill>
        <p:spPr bwMode="auto">
          <a:xfrm>
            <a:off x="228599" y="309563"/>
            <a:ext cx="4040749" cy="5481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09563"/>
            <a:ext cx="4115393" cy="5481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23965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38"/>
          <a:stretch/>
        </p:blipFill>
        <p:spPr bwMode="auto">
          <a:xfrm>
            <a:off x="424542" y="381000"/>
            <a:ext cx="4071257" cy="5524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1059" b="1492"/>
          <a:stretch/>
        </p:blipFill>
        <p:spPr bwMode="auto">
          <a:xfrm>
            <a:off x="4631734" y="381001"/>
            <a:ext cx="4163924" cy="5505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78985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1"/>
                </a:solidFill>
              </a:rPr>
              <a:t>Summary</a:t>
            </a:r>
          </a:p>
        </p:txBody>
      </p:sp>
      <p:sp>
        <p:nvSpPr>
          <p:cNvPr id="13" name="Content Placeholder 6"/>
          <p:cNvSpPr>
            <a:spLocks noGrp="1"/>
          </p:cNvSpPr>
          <p:nvPr>
            <p:ph idx="1"/>
          </p:nvPr>
        </p:nvSpPr>
        <p:spPr>
          <a:xfrm>
            <a:off x="457200" y="1447800"/>
            <a:ext cx="8229600" cy="4876800"/>
          </a:xfrm>
        </p:spPr>
        <p:txBody>
          <a:bodyPr>
            <a:normAutofit/>
          </a:bodyPr>
          <a:lstStyle/>
          <a:p>
            <a:r>
              <a:rPr lang="en-US" dirty="0">
                <a:solidFill>
                  <a:schemeClr val="tx1"/>
                </a:solidFill>
                <a:latin typeface="Trebuchet MS" charset="0"/>
                <a:ea typeface="Trebuchet MS" charset="0"/>
                <a:cs typeface="Trebuchet MS" charset="0"/>
              </a:rPr>
              <a:t>Septic systems are an underground wastewater structure</a:t>
            </a:r>
            <a:br>
              <a:rPr lang="en-US" dirty="0">
                <a:solidFill>
                  <a:schemeClr val="tx1"/>
                </a:solidFill>
                <a:latin typeface="Trebuchet MS" charset="0"/>
                <a:ea typeface="Trebuchet MS" charset="0"/>
                <a:cs typeface="Trebuchet MS" charset="0"/>
              </a:rPr>
            </a:br>
            <a:endParaRPr lang="en-US" dirty="0">
              <a:solidFill>
                <a:schemeClr val="tx1"/>
              </a:solidFill>
              <a:latin typeface="Trebuchet MS" charset="0"/>
              <a:ea typeface="Trebuchet MS" charset="0"/>
              <a:cs typeface="Trebuchet MS" charset="0"/>
            </a:endParaRPr>
          </a:p>
          <a:p>
            <a:r>
              <a:rPr lang="en-US" dirty="0">
                <a:solidFill>
                  <a:schemeClr val="tx1"/>
                </a:solidFill>
              </a:rPr>
              <a:t>Locate the system and maintain records</a:t>
            </a:r>
            <a:br>
              <a:rPr lang="en-US" dirty="0">
                <a:solidFill>
                  <a:schemeClr val="tx1"/>
                </a:solidFill>
              </a:rPr>
            </a:br>
            <a:endParaRPr lang="en-US" dirty="0">
              <a:solidFill>
                <a:schemeClr val="tx1"/>
              </a:solidFill>
            </a:endParaRPr>
          </a:p>
          <a:p>
            <a:r>
              <a:rPr lang="en-US" dirty="0">
                <a:solidFill>
                  <a:schemeClr val="tx1"/>
                </a:solidFill>
              </a:rPr>
              <a:t>Do not build, park or plant on septic tank or </a:t>
            </a:r>
            <a:r>
              <a:rPr lang="en-US" dirty="0" err="1">
                <a:solidFill>
                  <a:schemeClr val="tx1"/>
                </a:solidFill>
              </a:rPr>
              <a:t>drainfield</a:t>
            </a:r>
            <a:endParaRPr lang="en-US" dirty="0">
              <a:solidFill>
                <a:schemeClr val="tx1"/>
              </a:solidFill>
            </a:endParaRPr>
          </a:p>
          <a:p>
            <a:endParaRPr lang="en-US" dirty="0">
              <a:solidFill>
                <a:schemeClr val="tx1"/>
              </a:solidFill>
            </a:endParaRPr>
          </a:p>
          <a:p>
            <a:r>
              <a:rPr lang="en-US" dirty="0">
                <a:solidFill>
                  <a:schemeClr val="tx1"/>
                </a:solidFill>
              </a:rPr>
              <a:t>Additives are not necessary</a:t>
            </a:r>
          </a:p>
          <a:p>
            <a:endParaRPr lang="en-US" dirty="0">
              <a:solidFill>
                <a:schemeClr val="tx1"/>
              </a:solidFill>
              <a:latin typeface="Trebuchet MS" charset="0"/>
              <a:ea typeface="Trebuchet MS" charset="0"/>
              <a:cs typeface="Trebuchet MS" charset="0"/>
            </a:endParaRPr>
          </a:p>
        </p:txBody>
      </p:sp>
      <p:sp>
        <p:nvSpPr>
          <p:cNvPr id="7" name="Title 1"/>
          <p:cNvSpPr txBox="1">
            <a:spLocks/>
          </p:cNvSpPr>
          <p:nvPr/>
        </p:nvSpPr>
        <p:spPr>
          <a:xfrm>
            <a:off x="-56008" y="118455"/>
            <a:ext cx="9245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b="1" dirty="0">
              <a:latin typeface="Trebuchet MS"/>
              <a:cs typeface="Trebuchet M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3406836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Summary</a:t>
            </a:r>
          </a:p>
        </p:txBody>
      </p:sp>
      <p:sp>
        <p:nvSpPr>
          <p:cNvPr id="3" name="Content Placeholder 2"/>
          <p:cNvSpPr>
            <a:spLocks noGrp="1"/>
          </p:cNvSpPr>
          <p:nvPr>
            <p:ph idx="1"/>
          </p:nvPr>
        </p:nvSpPr>
        <p:spPr>
          <a:xfrm>
            <a:off x="457200" y="1600200"/>
            <a:ext cx="8458200" cy="4525963"/>
          </a:xfrm>
        </p:spPr>
        <p:txBody>
          <a:bodyPr/>
          <a:lstStyle/>
          <a:p>
            <a:r>
              <a:rPr lang="en-US" dirty="0">
                <a:solidFill>
                  <a:schemeClr val="tx1"/>
                </a:solidFill>
              </a:rPr>
              <a:t>Maintenance recommended every 3-5 years</a:t>
            </a:r>
            <a:br>
              <a:rPr lang="en-US" dirty="0">
                <a:solidFill>
                  <a:schemeClr val="tx1"/>
                </a:solidFill>
              </a:rPr>
            </a:br>
            <a:endParaRPr lang="en-US" dirty="0">
              <a:solidFill>
                <a:schemeClr val="tx1"/>
              </a:solidFill>
            </a:endParaRPr>
          </a:p>
          <a:p>
            <a:r>
              <a:rPr lang="en-US" dirty="0">
                <a:solidFill>
                  <a:schemeClr val="tx1"/>
                </a:solidFill>
              </a:rPr>
              <a:t>Problem signs include: </a:t>
            </a:r>
          </a:p>
          <a:p>
            <a:pPr marL="457200" lvl="1" indent="0">
              <a:buNone/>
            </a:pPr>
            <a:r>
              <a:rPr lang="en-US" dirty="0">
                <a:solidFill>
                  <a:schemeClr val="tx1"/>
                </a:solidFill>
              </a:rPr>
              <a:t>- Strong odors		- Wet, soggy grass</a:t>
            </a:r>
          </a:p>
          <a:p>
            <a:pPr marL="457200" lvl="1" indent="0">
              <a:buNone/>
            </a:pPr>
            <a:r>
              <a:rPr lang="en-US" dirty="0">
                <a:solidFill>
                  <a:schemeClr val="tx1"/>
                </a:solidFill>
              </a:rPr>
              <a:t>- Very green grass	- Clogged drains</a:t>
            </a:r>
            <a:br>
              <a:rPr lang="en-US" dirty="0">
                <a:solidFill>
                  <a:schemeClr val="tx1"/>
                </a:solidFill>
              </a:rPr>
            </a:br>
            <a:endParaRPr lang="en-US" dirty="0">
              <a:solidFill>
                <a:schemeClr val="tx1"/>
              </a:solidFill>
            </a:endParaRPr>
          </a:p>
          <a:p>
            <a:r>
              <a:rPr lang="en-US" dirty="0">
                <a:solidFill>
                  <a:schemeClr val="tx1"/>
                </a:solidFill>
              </a:rPr>
              <a:t>Recommend a state certified contractor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2394800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extBox 6"/>
          <p:cNvSpPr txBox="1"/>
          <p:nvPr/>
        </p:nvSpPr>
        <p:spPr>
          <a:xfrm>
            <a:off x="10886" y="6019800"/>
            <a:ext cx="9144000" cy="461665"/>
          </a:xfrm>
          <a:prstGeom prst="rect">
            <a:avLst/>
          </a:prstGeom>
          <a:noFill/>
        </p:spPr>
        <p:txBody>
          <a:bodyPr wrap="square" rtlCol="0">
            <a:spAutoFit/>
          </a:bodyPr>
          <a:lstStyle/>
          <a:p>
            <a:pPr algn="ctr"/>
            <a:r>
              <a:rPr lang="en-US" sz="2400" b="1" dirty="0">
                <a:latin typeface="Trebuchet MS"/>
                <a:cs typeface="Trebuchet MS"/>
              </a:rPr>
              <a:t>…and 95 Cities</a:t>
            </a:r>
          </a:p>
        </p:txBody>
      </p:sp>
      <p:sp>
        <p:nvSpPr>
          <p:cNvPr id="8" name="TextBox 7"/>
          <p:cNvSpPr txBox="1"/>
          <p:nvPr/>
        </p:nvSpPr>
        <p:spPr>
          <a:xfrm>
            <a:off x="3581400" y="3200400"/>
            <a:ext cx="1981200" cy="1938992"/>
          </a:xfrm>
          <a:prstGeom prst="rect">
            <a:avLst/>
          </a:prstGeom>
          <a:noFill/>
        </p:spPr>
        <p:txBody>
          <a:bodyPr wrap="square" rtlCol="0">
            <a:spAutoFit/>
          </a:bodyPr>
          <a:lstStyle/>
          <a:p>
            <a:r>
              <a:rPr lang="en-US" sz="12000" b="1" dirty="0">
                <a:latin typeface="Trebuchet MS"/>
                <a:cs typeface="Trebuchet MS"/>
              </a:rPr>
              <a:t>95</a:t>
            </a:r>
          </a:p>
        </p:txBody>
      </p:sp>
    </p:spTree>
    <p:extLst>
      <p:ext uri="{BB962C8B-B14F-4D97-AF65-F5344CB8AC3E}">
        <p14:creationId xmlns:p14="http://schemas.microsoft.com/office/powerpoint/2010/main" val="21827754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Summary</a:t>
            </a:r>
          </a:p>
        </p:txBody>
      </p:sp>
      <p:sp>
        <p:nvSpPr>
          <p:cNvPr id="3" name="Content Placeholder 2"/>
          <p:cNvSpPr>
            <a:spLocks noGrp="1"/>
          </p:cNvSpPr>
          <p:nvPr>
            <p:ph idx="1"/>
          </p:nvPr>
        </p:nvSpPr>
        <p:spPr>
          <a:xfrm>
            <a:off x="457200" y="1600200"/>
            <a:ext cx="8229600" cy="4724400"/>
          </a:xfrm>
        </p:spPr>
        <p:txBody>
          <a:bodyPr>
            <a:normAutofit/>
          </a:bodyPr>
          <a:lstStyle/>
          <a:p>
            <a:r>
              <a:rPr lang="en-US" dirty="0">
                <a:solidFill>
                  <a:schemeClr val="tx1"/>
                </a:solidFill>
              </a:rPr>
              <a:t>Avoid pouring fats</a:t>
            </a:r>
            <a:r>
              <a:rPr lang="en-US">
                <a:solidFill>
                  <a:schemeClr val="tx1"/>
                </a:solidFill>
              </a:rPr>
              <a:t>, oils, </a:t>
            </a:r>
            <a:r>
              <a:rPr lang="en-US" dirty="0">
                <a:solidFill>
                  <a:schemeClr val="tx1"/>
                </a:solidFill>
              </a:rPr>
              <a:t>grease, rags, and solids down the drain</a:t>
            </a:r>
            <a:br>
              <a:rPr lang="en-US" dirty="0">
                <a:solidFill>
                  <a:schemeClr val="tx1"/>
                </a:solidFill>
              </a:rPr>
            </a:br>
            <a:endParaRPr lang="en-US" dirty="0">
              <a:solidFill>
                <a:schemeClr val="tx1"/>
              </a:solidFill>
            </a:endParaRPr>
          </a:p>
          <a:p>
            <a:r>
              <a:rPr lang="en-US" dirty="0">
                <a:solidFill>
                  <a:schemeClr val="tx1"/>
                </a:solidFill>
              </a:rPr>
              <a:t>Local governments have ordinances and protections for water quality and conservation</a:t>
            </a:r>
            <a:br>
              <a:rPr lang="en-US" dirty="0">
                <a:solidFill>
                  <a:schemeClr val="tx1"/>
                </a:solidFill>
              </a:rPr>
            </a:br>
            <a:endParaRPr lang="en-US" dirty="0">
              <a:solidFill>
                <a:schemeClr val="tx1"/>
              </a:solidFill>
            </a:endParaRPr>
          </a:p>
          <a:p>
            <a:r>
              <a:rPr lang="en-US" dirty="0">
                <a:solidFill>
                  <a:schemeClr val="tx1"/>
                </a:solidFill>
              </a:rPr>
              <a:t>WaterSense products and rebate programs can help save money!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3566342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2362199" y="990600"/>
            <a:ext cx="6705600" cy="5867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latin typeface="Trebuchet MS" charset="0"/>
                <a:ea typeface="Trebuchet MS" charset="0"/>
                <a:cs typeface="Trebuchet MS" charset="0"/>
              </a:rPr>
              <a:t>Like Us on Facebook</a:t>
            </a:r>
          </a:p>
          <a:p>
            <a:pPr marL="0" indent="0">
              <a:buNone/>
            </a:pPr>
            <a:r>
              <a:rPr lang="en-US" sz="2000" dirty="0">
                <a:latin typeface="Trebuchet MS" charset="0"/>
                <a:ea typeface="Trebuchet MS" charset="0"/>
                <a:cs typeface="Trebuchet MS" charset="0"/>
              </a:rPr>
              <a:t>Metropolitan North Georgia Water Planning District</a:t>
            </a:r>
          </a:p>
          <a:p>
            <a:pPr marL="0" indent="0">
              <a:buNone/>
            </a:pPr>
            <a:r>
              <a:rPr lang="en-US" sz="2400" dirty="0">
                <a:latin typeface="Trebuchet MS" charset="0"/>
                <a:ea typeface="Trebuchet MS" charset="0"/>
                <a:cs typeface="Trebuchet MS" charset="0"/>
              </a:rPr>
              <a:t/>
            </a:r>
            <a:br>
              <a:rPr lang="en-US" sz="2400" dirty="0">
                <a:latin typeface="Trebuchet MS" charset="0"/>
                <a:ea typeface="Trebuchet MS" charset="0"/>
                <a:cs typeface="Trebuchet MS" charset="0"/>
              </a:rPr>
            </a:br>
            <a:endParaRPr lang="en-US" sz="2400" dirty="0">
              <a:latin typeface="Trebuchet MS" charset="0"/>
              <a:ea typeface="Trebuchet MS" charset="0"/>
              <a:cs typeface="Trebuchet MS" charset="0"/>
            </a:endParaRPr>
          </a:p>
          <a:p>
            <a:pPr marL="0" indent="0">
              <a:buNone/>
            </a:pPr>
            <a:r>
              <a:rPr lang="en-US" b="1" dirty="0">
                <a:latin typeface="Trebuchet MS" charset="0"/>
                <a:ea typeface="Trebuchet MS" charset="0"/>
                <a:cs typeface="Trebuchet MS" charset="0"/>
              </a:rPr>
              <a:t>Follow us on Twitter</a:t>
            </a:r>
          </a:p>
          <a:p>
            <a:pPr marL="0" indent="0">
              <a:buNone/>
            </a:pPr>
            <a:r>
              <a:rPr lang="en-US" sz="2000" dirty="0">
                <a:latin typeface="Trebuchet MS" charset="0"/>
                <a:ea typeface="Trebuchet MS" charset="0"/>
                <a:cs typeface="Trebuchet MS" charset="0"/>
              </a:rPr>
              <a:t>@</a:t>
            </a:r>
            <a:r>
              <a:rPr lang="en-US" sz="2000" dirty="0" err="1">
                <a:latin typeface="Trebuchet MS" charset="0"/>
                <a:ea typeface="Trebuchet MS" charset="0"/>
                <a:cs typeface="Trebuchet MS" charset="0"/>
              </a:rPr>
              <a:t>NorthGAWater</a:t>
            </a:r>
            <a:r>
              <a:rPr lang="en-US" sz="2000" dirty="0">
                <a:latin typeface="Trebuchet MS" charset="0"/>
                <a:ea typeface="Trebuchet MS" charset="0"/>
                <a:cs typeface="Trebuchet MS" charset="0"/>
              </a:rPr>
              <a:t/>
            </a:r>
            <a:br>
              <a:rPr lang="en-US" sz="2000" dirty="0">
                <a:latin typeface="Trebuchet MS" charset="0"/>
                <a:ea typeface="Trebuchet MS" charset="0"/>
                <a:cs typeface="Trebuchet MS" charset="0"/>
              </a:rPr>
            </a:br>
            <a:r>
              <a:rPr lang="en-US" sz="2000" dirty="0">
                <a:latin typeface="Trebuchet MS" charset="0"/>
                <a:ea typeface="Trebuchet MS" charset="0"/>
                <a:cs typeface="Trebuchet MS" charset="0"/>
              </a:rPr>
              <a:t/>
            </a:r>
            <a:br>
              <a:rPr lang="en-US" sz="2000" dirty="0">
                <a:latin typeface="Trebuchet MS" charset="0"/>
                <a:ea typeface="Trebuchet MS" charset="0"/>
                <a:cs typeface="Trebuchet MS" charset="0"/>
              </a:rPr>
            </a:br>
            <a:endParaRPr lang="en-US" sz="2400" dirty="0">
              <a:latin typeface="Trebuchet MS" charset="0"/>
              <a:ea typeface="Trebuchet MS" charset="0"/>
              <a:cs typeface="Trebuchet MS" charset="0"/>
            </a:endParaRPr>
          </a:p>
          <a:p>
            <a:endParaRPr lang="en-US" sz="2400" dirty="0">
              <a:latin typeface="Trebuchet MS" charset="0"/>
              <a:ea typeface="Trebuchet MS" charset="0"/>
              <a:cs typeface="Trebuchet MS" charset="0"/>
            </a:endParaRPr>
          </a:p>
          <a:p>
            <a:pPr marL="0" indent="0">
              <a:buNone/>
            </a:pPr>
            <a:r>
              <a:rPr lang="en-US" b="1" dirty="0">
                <a:latin typeface="Trebuchet MS" charset="0"/>
                <a:ea typeface="Trebuchet MS" charset="0"/>
                <a:cs typeface="Trebuchet MS" charset="0"/>
              </a:rPr>
              <a:t>Follow us on Instagram</a:t>
            </a:r>
            <a:endParaRPr lang="en-US" sz="2400" b="1" dirty="0">
              <a:latin typeface="Trebuchet MS" charset="0"/>
              <a:ea typeface="Trebuchet MS" charset="0"/>
              <a:cs typeface="Trebuchet MS" charset="0"/>
            </a:endParaRPr>
          </a:p>
          <a:p>
            <a:pPr marL="0" indent="0">
              <a:buNone/>
            </a:pPr>
            <a:r>
              <a:rPr lang="en-US" sz="2000" dirty="0">
                <a:latin typeface="Trebuchet MS" charset="0"/>
                <a:ea typeface="Trebuchet MS" charset="0"/>
                <a:cs typeface="Trebuchet MS" charset="0"/>
              </a:rPr>
              <a:t>@</a:t>
            </a:r>
            <a:r>
              <a:rPr lang="en-US" sz="2000" dirty="0" err="1">
                <a:latin typeface="Trebuchet MS" charset="0"/>
                <a:ea typeface="Trebuchet MS" charset="0"/>
                <a:cs typeface="Trebuchet MS" charset="0"/>
              </a:rPr>
              <a:t>NorthGAWater</a:t>
            </a:r>
            <a:endParaRPr lang="en-US" sz="2000" dirty="0">
              <a:latin typeface="Trebuchet MS" charset="0"/>
              <a:ea typeface="Trebuchet MS" charset="0"/>
              <a:cs typeface="Trebuchet MS"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609850"/>
            <a:ext cx="1905000" cy="142875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0327" y="4953000"/>
            <a:ext cx="1143000" cy="76200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400" y="1066800"/>
            <a:ext cx="838200" cy="8382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4200" y="6172200"/>
            <a:ext cx="1201078" cy="548640"/>
          </a:xfrm>
          <a:prstGeom prst="rect">
            <a:avLst/>
          </a:prstGeom>
        </p:spPr>
      </p:pic>
    </p:spTree>
    <p:extLst>
      <p:ext uri="{BB962C8B-B14F-4D97-AF65-F5344CB8AC3E}">
        <p14:creationId xmlns:p14="http://schemas.microsoft.com/office/powerpoint/2010/main" val="4184488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10886" y="6019800"/>
            <a:ext cx="9144000" cy="461665"/>
          </a:xfrm>
          <a:prstGeom prst="rect">
            <a:avLst/>
          </a:prstGeom>
          <a:noFill/>
        </p:spPr>
        <p:txBody>
          <a:bodyPr wrap="square" rtlCol="0">
            <a:spAutoFit/>
          </a:bodyPr>
          <a:lstStyle/>
          <a:p>
            <a:pPr algn="ctr"/>
            <a:r>
              <a:rPr lang="en-US" sz="2400" b="1" dirty="0">
                <a:latin typeface="Trebuchet MS"/>
                <a:cs typeface="Trebuchet MS"/>
              </a:rPr>
              <a:t>With 5.7 million people in the Metropolitan Statistical Area… </a:t>
            </a:r>
          </a:p>
        </p:txBody>
      </p:sp>
      <p:sp>
        <p:nvSpPr>
          <p:cNvPr id="5" name="TextBox 4"/>
          <p:cNvSpPr txBox="1"/>
          <p:nvPr/>
        </p:nvSpPr>
        <p:spPr>
          <a:xfrm>
            <a:off x="2895600" y="3200400"/>
            <a:ext cx="3733800" cy="1938992"/>
          </a:xfrm>
          <a:prstGeom prst="rect">
            <a:avLst/>
          </a:prstGeom>
          <a:noFill/>
        </p:spPr>
        <p:txBody>
          <a:bodyPr wrap="square" rtlCol="0">
            <a:spAutoFit/>
          </a:bodyPr>
          <a:lstStyle/>
          <a:p>
            <a:r>
              <a:rPr lang="en-US" sz="12000" b="1" dirty="0">
                <a:latin typeface="Trebuchet MS"/>
                <a:cs typeface="Trebuchet MS"/>
              </a:rPr>
              <a:t>5.7M</a:t>
            </a:r>
          </a:p>
        </p:txBody>
      </p:sp>
    </p:spTree>
    <p:extLst>
      <p:ext uri="{BB962C8B-B14F-4D97-AF65-F5344CB8AC3E}">
        <p14:creationId xmlns:p14="http://schemas.microsoft.com/office/powerpoint/2010/main" val="4063331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10886" y="6019800"/>
            <a:ext cx="9144000" cy="461665"/>
          </a:xfrm>
          <a:prstGeom prst="rect">
            <a:avLst/>
          </a:prstGeom>
          <a:noFill/>
        </p:spPr>
        <p:txBody>
          <a:bodyPr wrap="square" rtlCol="0">
            <a:spAutoFit/>
          </a:bodyPr>
          <a:lstStyle/>
          <a:p>
            <a:pPr algn="ctr"/>
            <a:r>
              <a:rPr lang="en-US" sz="2400" b="1" dirty="0">
                <a:latin typeface="Trebuchet MS"/>
                <a:cs typeface="Trebuchet MS"/>
              </a:rPr>
              <a:t>…Metro Atlanta is currently the 9</a:t>
            </a:r>
            <a:r>
              <a:rPr lang="en-US" sz="2400" b="1" baseline="30000" dirty="0">
                <a:latin typeface="Trebuchet MS"/>
                <a:cs typeface="Trebuchet MS"/>
              </a:rPr>
              <a:t>th</a:t>
            </a:r>
            <a:r>
              <a:rPr lang="en-US" sz="2400" b="1" dirty="0">
                <a:latin typeface="Trebuchet MS"/>
                <a:cs typeface="Trebuchet MS"/>
              </a:rPr>
              <a:t> largest region in the US…</a:t>
            </a:r>
          </a:p>
        </p:txBody>
      </p:sp>
      <p:sp>
        <p:nvSpPr>
          <p:cNvPr id="5" name="TextBox 4"/>
          <p:cNvSpPr txBox="1"/>
          <p:nvPr/>
        </p:nvSpPr>
        <p:spPr>
          <a:xfrm>
            <a:off x="3581400" y="3200400"/>
            <a:ext cx="1981200" cy="1938992"/>
          </a:xfrm>
          <a:prstGeom prst="rect">
            <a:avLst/>
          </a:prstGeom>
          <a:noFill/>
        </p:spPr>
        <p:txBody>
          <a:bodyPr wrap="square" rtlCol="0">
            <a:spAutoFit/>
          </a:bodyPr>
          <a:lstStyle/>
          <a:p>
            <a:pPr algn="ctr"/>
            <a:r>
              <a:rPr lang="en-US" sz="12000" b="1" dirty="0">
                <a:latin typeface="Trebuchet MS"/>
                <a:cs typeface="Trebuchet MS"/>
              </a:rPr>
              <a:t>9</a:t>
            </a:r>
          </a:p>
        </p:txBody>
      </p:sp>
    </p:spTree>
    <p:extLst>
      <p:ext uri="{BB962C8B-B14F-4D97-AF65-F5344CB8AC3E}">
        <p14:creationId xmlns:p14="http://schemas.microsoft.com/office/powerpoint/2010/main" val="125480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10886" y="6019800"/>
            <a:ext cx="9144000" cy="461665"/>
          </a:xfrm>
          <a:prstGeom prst="rect">
            <a:avLst/>
          </a:prstGeom>
          <a:noFill/>
        </p:spPr>
        <p:txBody>
          <a:bodyPr wrap="square" rtlCol="0">
            <a:spAutoFit/>
          </a:bodyPr>
          <a:lstStyle/>
          <a:p>
            <a:pPr algn="ctr"/>
            <a:r>
              <a:rPr lang="en-US" sz="2400" b="1" dirty="0">
                <a:latin typeface="Trebuchet MS"/>
                <a:cs typeface="Trebuchet MS"/>
              </a:rPr>
              <a:t>…and has an estimated 450,000 septic systems</a:t>
            </a:r>
          </a:p>
        </p:txBody>
      </p:sp>
      <p:sp>
        <p:nvSpPr>
          <p:cNvPr id="5" name="TextBox 4"/>
          <p:cNvSpPr txBox="1"/>
          <p:nvPr/>
        </p:nvSpPr>
        <p:spPr>
          <a:xfrm>
            <a:off x="3048000" y="3845004"/>
            <a:ext cx="3505200" cy="1107996"/>
          </a:xfrm>
          <a:prstGeom prst="rect">
            <a:avLst/>
          </a:prstGeom>
          <a:noFill/>
        </p:spPr>
        <p:txBody>
          <a:bodyPr wrap="square" rtlCol="0">
            <a:spAutoFit/>
          </a:bodyPr>
          <a:lstStyle/>
          <a:p>
            <a:pPr algn="ctr"/>
            <a:r>
              <a:rPr lang="en-US" sz="6600" b="1" dirty="0">
                <a:latin typeface="Trebuchet MS"/>
                <a:cs typeface="Trebuchet MS"/>
              </a:rPr>
              <a:t>450,000</a:t>
            </a:r>
            <a:endParaRPr lang="en-US" sz="8000" b="1" dirty="0">
              <a:latin typeface="Trebuchet MS"/>
              <a:cs typeface="Trebuchet MS"/>
            </a:endParaRPr>
          </a:p>
        </p:txBody>
      </p:sp>
    </p:spTree>
    <p:extLst>
      <p:ext uri="{BB962C8B-B14F-4D97-AF65-F5344CB8AC3E}">
        <p14:creationId xmlns:p14="http://schemas.microsoft.com/office/powerpoint/2010/main" val="1594741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Blu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45600" cy="6934200"/>
          </a:xfrm>
          <a:prstGeom prst="rect">
            <a:avLst/>
          </a:prstGeom>
        </p:spPr>
      </p:pic>
      <p:sp>
        <p:nvSpPr>
          <p:cNvPr id="9" name="Title 1"/>
          <p:cNvSpPr txBox="1">
            <a:spLocks/>
          </p:cNvSpPr>
          <p:nvPr/>
        </p:nvSpPr>
        <p:spPr>
          <a:xfrm>
            <a:off x="0" y="118455"/>
            <a:ext cx="925146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effectLst/>
                <a:uLnTx/>
                <a:uFillTx/>
                <a:latin typeface="Trebuchet MS"/>
                <a:ea typeface="+mj-ea"/>
                <a:cs typeface="Trebuchet MS"/>
              </a:rPr>
              <a:t>Regional Water Resources Plan</a:t>
            </a:r>
          </a:p>
        </p:txBody>
      </p:sp>
      <p:pic>
        <p:nvPicPr>
          <p:cNvPr id="27" name="Picture 11" descr="outline of georgia"/>
          <p:cNvPicPr>
            <a:picLocks noChangeAspect="1" noChangeArrowheads="1"/>
          </p:cNvPicPr>
          <p:nvPr/>
        </p:nvPicPr>
        <p:blipFill rotWithShape="1">
          <a:blip r:embed="rId4" cstate="screen">
            <a:duotone>
              <a:prstClr val="black"/>
              <a:srgbClr val="0099FF">
                <a:tint val="45000"/>
                <a:satMod val="400000"/>
              </a:srgbClr>
            </a:duotone>
            <a:extLst>
              <a:ext uri="{BEBA8EAE-BF5A-486C-A8C5-ECC9F3942E4B}">
                <a14:imgProps xmlns:a14="http://schemas.microsoft.com/office/drawing/2010/main">
                  <a14:imgLayer r:embed="rId5">
                    <a14:imgEffect>
                      <a14:backgroundRemoval t="4000" b="98333" l="9667" r="89667"/>
                    </a14:imgEffect>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8298" t="3055" r="9771" b="2663"/>
          <a:stretch/>
        </p:blipFill>
        <p:spPr bwMode="auto">
          <a:xfrm>
            <a:off x="6629400" y="1723508"/>
            <a:ext cx="2398245" cy="2695575"/>
          </a:xfrm>
          <a:prstGeom prst="rect">
            <a:avLst/>
          </a:prstGeom>
          <a:noFill/>
          <a:ln w="9525">
            <a:noFill/>
            <a:miter lim="800000"/>
            <a:headEnd/>
            <a:tailEnd/>
          </a:ln>
        </p:spPr>
      </p:pic>
      <p:sp>
        <p:nvSpPr>
          <p:cNvPr id="30" name="TextBox 29"/>
          <p:cNvSpPr txBox="1"/>
          <p:nvPr/>
        </p:nvSpPr>
        <p:spPr>
          <a:xfrm>
            <a:off x="171446" y="5401270"/>
            <a:ext cx="2924198" cy="64633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Trebuchet MS"/>
                <a:cs typeface="Trebuchet MS"/>
              </a:rPr>
              <a:t>Metro Water District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Trebuchet MS"/>
                <a:cs typeface="Trebuchet MS"/>
              </a:rPr>
              <a:t>develops the regional plan</a:t>
            </a:r>
          </a:p>
        </p:txBody>
      </p:sp>
      <p:sp>
        <p:nvSpPr>
          <p:cNvPr id="31" name="TextBox 30"/>
          <p:cNvSpPr txBox="1"/>
          <p:nvPr/>
        </p:nvSpPr>
        <p:spPr>
          <a:xfrm>
            <a:off x="3175019" y="5401270"/>
            <a:ext cx="2621277"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Trebuchet MS"/>
                <a:cs typeface="Trebuchet MS"/>
              </a:rPr>
              <a:t>Local governments are responsible for i</a:t>
            </a:r>
            <a:r>
              <a:rPr lang="en-US" b="1" kern="0" dirty="0">
                <a:latin typeface="Trebuchet MS"/>
                <a:cs typeface="Trebuchet MS"/>
              </a:rPr>
              <a:t>m</a:t>
            </a:r>
            <a:r>
              <a:rPr kumimoji="0" lang="en-US" sz="1800" b="1" i="0" u="none" strike="noStrike" kern="0" cap="none" spc="0" normalizeH="0" baseline="0" noProof="0" dirty="0" err="1">
                <a:ln>
                  <a:noFill/>
                </a:ln>
                <a:effectLst/>
                <a:uLnTx/>
                <a:uFillTx/>
                <a:latin typeface="Trebuchet MS"/>
                <a:cs typeface="Trebuchet MS"/>
              </a:rPr>
              <a:t>plementing</a:t>
            </a:r>
            <a:r>
              <a:rPr kumimoji="0" lang="en-US" sz="1800" b="1" i="0" u="none" strike="noStrike" kern="0" cap="none" spc="0" normalizeH="0" baseline="0" noProof="0" dirty="0">
                <a:ln>
                  <a:noFill/>
                </a:ln>
                <a:effectLst/>
                <a:uLnTx/>
                <a:uFillTx/>
                <a:latin typeface="Trebuchet MS"/>
                <a:cs typeface="Trebuchet MS"/>
              </a:rPr>
              <a:t> the plan</a:t>
            </a:r>
          </a:p>
        </p:txBody>
      </p:sp>
      <p:sp>
        <p:nvSpPr>
          <p:cNvPr id="32" name="TextBox 31"/>
          <p:cNvSpPr txBox="1"/>
          <p:nvPr/>
        </p:nvSpPr>
        <p:spPr>
          <a:xfrm>
            <a:off x="5895820" y="5401270"/>
            <a:ext cx="3268180"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Trebuchet MS"/>
                <a:cs typeface="Trebuchet MS"/>
              </a:rPr>
              <a:t>Georgia EPD approves the</a:t>
            </a:r>
            <a:br>
              <a:rPr kumimoji="0" lang="en-US" sz="1800" b="0" i="0" u="none" strike="noStrike" kern="0" cap="none" spc="0" normalizeH="0" baseline="0" noProof="0" dirty="0">
                <a:ln>
                  <a:noFill/>
                </a:ln>
                <a:effectLst/>
                <a:uLnTx/>
                <a:uFillTx/>
                <a:latin typeface="Trebuchet MS"/>
                <a:cs typeface="Trebuchet MS"/>
              </a:rPr>
            </a:br>
            <a:r>
              <a:rPr kumimoji="0" lang="en-US" sz="1800" b="0" i="0" u="none" strike="noStrike" kern="0" cap="none" spc="0" normalizeH="0" baseline="0" noProof="0" dirty="0">
                <a:ln>
                  <a:noFill/>
                </a:ln>
                <a:effectLst/>
                <a:uLnTx/>
                <a:uFillTx/>
                <a:latin typeface="Trebuchet MS"/>
                <a:cs typeface="Trebuchet MS"/>
              </a:rPr>
              <a:t>plan and enforces implementation via permits</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1609744"/>
            <a:ext cx="2321909" cy="2923103"/>
          </a:xfrm>
          <a:prstGeom prst="rect">
            <a:avLst/>
          </a:prstGeom>
          <a:ln>
            <a:noFill/>
          </a:ln>
        </p:spPr>
      </p:pic>
      <p:pic>
        <p:nvPicPr>
          <p:cNvPr id="5" name="Picture 4"/>
          <p:cNvPicPr>
            <a:picLocks noChangeAspect="1"/>
          </p:cNvPicPr>
          <p:nvPr/>
        </p:nvPicPr>
        <p:blipFill>
          <a:blip r:embed="rId7">
            <a:duotone>
              <a:schemeClr val="accent3">
                <a:shade val="45000"/>
                <a:satMod val="135000"/>
              </a:schemeClr>
              <a:prstClr val="white"/>
            </a:duotone>
            <a:extLst>
              <a:ext uri="{BEBA8EAE-BF5A-486C-A8C5-ECC9F3942E4B}">
                <a14:imgProps xmlns:a14="http://schemas.microsoft.com/office/drawing/2010/main">
                  <a14:imgLayer r:embed="rId8">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441324" y="1447800"/>
            <a:ext cx="2883276" cy="3246991"/>
          </a:xfrm>
          <a:prstGeom prst="rect">
            <a:avLst/>
          </a:prstGeom>
        </p:spPr>
      </p:pic>
      <p:sp>
        <p:nvSpPr>
          <p:cNvPr id="34" name="Arrow: Right 33"/>
          <p:cNvSpPr/>
          <p:nvPr/>
        </p:nvSpPr>
        <p:spPr>
          <a:xfrm>
            <a:off x="2694772" y="2887171"/>
            <a:ext cx="529842" cy="465629"/>
          </a:xfrm>
          <a:prstGeom prst="rightArrow">
            <a:avLst/>
          </a:prstGeom>
          <a:solidFill>
            <a:srgbClr val="FF7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p:cNvSpPr/>
          <p:nvPr/>
        </p:nvSpPr>
        <p:spPr>
          <a:xfrm rot="10800000">
            <a:off x="6099558" y="2887170"/>
            <a:ext cx="529842" cy="465629"/>
          </a:xfrm>
          <a:prstGeom prst="rightArrow">
            <a:avLst/>
          </a:prstGeom>
          <a:solidFill>
            <a:srgbClr val="FF7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55913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74036</TotalTime>
  <Words>4919</Words>
  <Application>Microsoft Office PowerPoint</Application>
  <PresentationFormat>On-screen Show (4:3)</PresentationFormat>
  <Paragraphs>554</Paragraphs>
  <Slides>51</Slides>
  <Notes>51</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Trebuchet MS</vt:lpstr>
      <vt:lpstr>Office Theme</vt:lpstr>
      <vt:lpstr>Septic Systems  and the Home</vt:lpstr>
      <vt:lpstr>PowerPoint Presentation</vt:lpstr>
      <vt:lpstr>What is the Metro Water District?</vt:lpstr>
      <vt:lpstr>PowerPoint Presentation</vt:lpstr>
      <vt:lpstr>PowerPoint Presentation</vt:lpstr>
      <vt:lpstr>PowerPoint Presentation</vt:lpstr>
      <vt:lpstr>PowerPoint Presentation</vt:lpstr>
      <vt:lpstr>PowerPoint Presentation</vt:lpstr>
      <vt:lpstr>PowerPoint Presentation</vt:lpstr>
      <vt:lpstr>Water issues for the home water quality</vt:lpstr>
      <vt:lpstr>Impact of Development on Water</vt:lpstr>
      <vt:lpstr>Water Quality</vt:lpstr>
      <vt:lpstr>PowerPoint Presentation</vt:lpstr>
      <vt:lpstr>PowerPoint Presentation</vt:lpstr>
      <vt:lpstr>Fats, Oils and Grease</vt:lpstr>
      <vt:lpstr>Department of Public Health Local Overview</vt:lpstr>
      <vt:lpstr>Basics of septic systems</vt:lpstr>
      <vt:lpstr>Basic Information  about Septic Tanks and Usage</vt:lpstr>
      <vt:lpstr>Components of a Septic System</vt:lpstr>
      <vt:lpstr>Components of a Septic System</vt:lpstr>
      <vt:lpstr>PowerPoint Presentation</vt:lpstr>
      <vt:lpstr>How to Locate the Septic Tank</vt:lpstr>
      <vt:lpstr>PowerPoint Presentation</vt:lpstr>
      <vt:lpstr>Septic System Records</vt:lpstr>
      <vt:lpstr>Fayette County Septic Tanks</vt:lpstr>
      <vt:lpstr>Types of Septic Systems</vt:lpstr>
      <vt:lpstr>Buying and selling a home on septic</vt:lpstr>
      <vt:lpstr>How to Know if a House is on Septic</vt:lpstr>
      <vt:lpstr>Seller’s Property Disclosure Statement</vt:lpstr>
      <vt:lpstr>Myths of Septic Systems</vt:lpstr>
      <vt:lpstr>Myths of Septic Systems</vt:lpstr>
      <vt:lpstr>Benefits of Septic Systems</vt:lpstr>
      <vt:lpstr>Topic for Discussion</vt:lpstr>
      <vt:lpstr>Tips for Buyers and Sellers</vt:lpstr>
      <vt:lpstr>Tips for Buyers and Sellers</vt:lpstr>
      <vt:lpstr>Toilet Rebate Program</vt:lpstr>
      <vt:lpstr>WaterSense Products</vt:lpstr>
      <vt:lpstr>Septic system maintenance</vt:lpstr>
      <vt:lpstr>Care Inside the Home</vt:lpstr>
      <vt:lpstr>Care Outside the Home</vt:lpstr>
      <vt:lpstr>Septic vs. Sewer Cost Comparison</vt:lpstr>
      <vt:lpstr>Warning Signs</vt:lpstr>
      <vt:lpstr>Implications of Septic Tank Failures</vt:lpstr>
      <vt:lpstr>Resources</vt:lpstr>
      <vt:lpstr>PowerPoint Presentation</vt:lpstr>
      <vt:lpstr>PowerPoint Presentation</vt:lpstr>
      <vt:lpstr>PowerPoint Presentation</vt:lpstr>
      <vt:lpstr>Summary</vt:lpstr>
      <vt:lpstr>Summary</vt:lpstr>
      <vt:lpstr>Summary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Winning the Future (working title)</dc:title>
  <dc:creator>Jim Jaquish</dc:creator>
  <cp:lastModifiedBy>Marlena M. Edwards</cp:lastModifiedBy>
  <cp:revision>448</cp:revision>
  <cp:lastPrinted>2018-11-13T16:11:55Z</cp:lastPrinted>
  <dcterms:created xsi:type="dcterms:W3CDTF">2006-08-16T00:00:00Z</dcterms:created>
  <dcterms:modified xsi:type="dcterms:W3CDTF">2018-11-15T18:50:08Z</dcterms:modified>
</cp:coreProperties>
</file>